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erriweather" panose="020F0502020204030204"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213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566154"/>
            <a:ext cx="7416403" cy="1542574"/>
          </a:xfrm>
          <a:prstGeom prst="rect">
            <a:avLst/>
          </a:prstGeom>
          <a:noFill/>
          <a:ln/>
        </p:spPr>
        <p:txBody>
          <a:bodyPr wrap="squar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Customer Shopping Behaviour Analysis</a:t>
            </a:r>
            <a:endParaRPr lang="en-US" sz="4850" dirty="0"/>
          </a:p>
        </p:txBody>
      </p:sp>
      <p:sp>
        <p:nvSpPr>
          <p:cNvPr id="4" name="Text 1"/>
          <p:cNvSpPr/>
          <p:nvPr/>
        </p:nvSpPr>
        <p:spPr>
          <a:xfrm>
            <a:off x="6350198" y="4478893"/>
            <a:ext cx="7416403"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Understanding how customers interact with products, pricing, and promotions to drive strategic business decisions and enhance customer satisfaction.</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044" y="851892"/>
            <a:ext cx="7136963" cy="657225"/>
          </a:xfrm>
          <a:prstGeom prst="rect">
            <a:avLst/>
          </a:prstGeom>
          <a:noFill/>
          <a:ln/>
        </p:spPr>
        <p:txBody>
          <a:bodyPr wrap="none" lIns="0" tIns="0" rIns="0" bIns="0" rtlCol="0" anchor="t"/>
          <a:lstStyle/>
          <a:p>
            <a:pPr marL="0" indent="0" algn="l">
              <a:lnSpc>
                <a:spcPts val="5150"/>
              </a:lnSpc>
              <a:buNone/>
            </a:pPr>
            <a:r>
              <a:rPr lang="en-US" sz="4100" dirty="0">
                <a:solidFill>
                  <a:srgbClr val="F5F0F0"/>
                </a:solidFill>
                <a:latin typeface="Merriweather" pitchFamily="34" charset="0"/>
                <a:ea typeface="Merriweather" pitchFamily="34" charset="-122"/>
                <a:cs typeface="Merriweather" pitchFamily="34" charset="-120"/>
              </a:rPr>
              <a:t>Business Recommendations</a:t>
            </a:r>
            <a:endParaRPr lang="en-US" sz="4100" dirty="0"/>
          </a:p>
        </p:txBody>
      </p:sp>
      <p:pic>
        <p:nvPicPr>
          <p:cNvPr id="4" name="Image 1" descr="preencoded.png"/>
          <p:cNvPicPr>
            <a:picLocks noChangeAspect="1"/>
          </p:cNvPicPr>
          <p:nvPr/>
        </p:nvPicPr>
        <p:blipFill>
          <a:blip r:embed="rId4"/>
          <a:stretch>
            <a:fillRect/>
          </a:stretch>
        </p:blipFill>
        <p:spPr>
          <a:xfrm>
            <a:off x="736044" y="1824514"/>
            <a:ext cx="1051560" cy="1547932"/>
          </a:xfrm>
          <a:prstGeom prst="rect">
            <a:avLst/>
          </a:prstGeom>
        </p:spPr>
      </p:pic>
      <p:sp>
        <p:nvSpPr>
          <p:cNvPr id="5" name="Text 1"/>
          <p:cNvSpPr/>
          <p:nvPr/>
        </p:nvSpPr>
        <p:spPr>
          <a:xfrm>
            <a:off x="1997869" y="2034778"/>
            <a:ext cx="2628900" cy="328613"/>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Focus on Outerwear</a:t>
            </a:r>
            <a:endParaRPr lang="en-US" sz="2050" dirty="0"/>
          </a:p>
        </p:txBody>
      </p:sp>
      <p:sp>
        <p:nvSpPr>
          <p:cNvPr id="6" name="Text 2"/>
          <p:cNvSpPr/>
          <p:nvPr/>
        </p:nvSpPr>
        <p:spPr>
          <a:xfrm>
            <a:off x="1997869" y="2489478"/>
            <a:ext cx="6410087" cy="672703"/>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Improve sales in the lowest-selling category through targeted strategies.</a:t>
            </a:r>
            <a:endParaRPr lang="en-US" sz="1650" dirty="0"/>
          </a:p>
        </p:txBody>
      </p:sp>
      <p:pic>
        <p:nvPicPr>
          <p:cNvPr id="7" name="Image 2" descr="preencoded.png"/>
          <p:cNvPicPr>
            <a:picLocks noChangeAspect="1"/>
          </p:cNvPicPr>
          <p:nvPr/>
        </p:nvPicPr>
        <p:blipFill>
          <a:blip r:embed="rId5"/>
          <a:stretch>
            <a:fillRect/>
          </a:stretch>
        </p:blipFill>
        <p:spPr>
          <a:xfrm>
            <a:off x="736044" y="3372445"/>
            <a:ext cx="1051560" cy="1547932"/>
          </a:xfrm>
          <a:prstGeom prst="rect">
            <a:avLst/>
          </a:prstGeom>
        </p:spPr>
      </p:pic>
      <p:sp>
        <p:nvSpPr>
          <p:cNvPr id="8" name="Text 3"/>
          <p:cNvSpPr/>
          <p:nvPr/>
        </p:nvSpPr>
        <p:spPr>
          <a:xfrm>
            <a:off x="1997869" y="3582710"/>
            <a:ext cx="2628900" cy="328613"/>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Align with Trends</a:t>
            </a:r>
            <a:endParaRPr lang="en-US" sz="2050" dirty="0"/>
          </a:p>
        </p:txBody>
      </p:sp>
      <p:sp>
        <p:nvSpPr>
          <p:cNvPr id="9" name="Text 4"/>
          <p:cNvSpPr/>
          <p:nvPr/>
        </p:nvSpPr>
        <p:spPr>
          <a:xfrm>
            <a:off x="1997869" y="4037409"/>
            <a:ext cx="6410087" cy="672703"/>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Match production with customer preferences, market trends, and seasonal demand.</a:t>
            </a:r>
            <a:endParaRPr lang="en-US" sz="1650" dirty="0"/>
          </a:p>
        </p:txBody>
      </p:sp>
      <p:pic>
        <p:nvPicPr>
          <p:cNvPr id="10" name="Image 3" descr="preencoded.png"/>
          <p:cNvPicPr>
            <a:picLocks noChangeAspect="1"/>
          </p:cNvPicPr>
          <p:nvPr/>
        </p:nvPicPr>
        <p:blipFill>
          <a:blip r:embed="rId6"/>
          <a:stretch>
            <a:fillRect/>
          </a:stretch>
        </p:blipFill>
        <p:spPr>
          <a:xfrm>
            <a:off x="736044" y="4920377"/>
            <a:ext cx="1051560" cy="1547932"/>
          </a:xfrm>
          <a:prstGeom prst="rect">
            <a:avLst/>
          </a:prstGeom>
        </p:spPr>
      </p:pic>
      <p:sp>
        <p:nvSpPr>
          <p:cNvPr id="11" name="Text 5"/>
          <p:cNvSpPr/>
          <p:nvPr/>
        </p:nvSpPr>
        <p:spPr>
          <a:xfrm>
            <a:off x="1997869" y="5130641"/>
            <a:ext cx="3004423" cy="328613"/>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Target Male Consumers</a:t>
            </a:r>
            <a:endParaRPr lang="en-US" sz="2050" dirty="0"/>
          </a:p>
        </p:txBody>
      </p:sp>
      <p:sp>
        <p:nvSpPr>
          <p:cNvPr id="12" name="Text 6"/>
          <p:cNvSpPr/>
          <p:nvPr/>
        </p:nvSpPr>
        <p:spPr>
          <a:xfrm>
            <a:off x="1997869" y="5585341"/>
            <a:ext cx="6410087" cy="672703"/>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Prioritize male-targeted products as they represent double the customer base to maximize revenue.</a:t>
            </a:r>
            <a:endParaRPr lang="en-US" sz="1650" dirty="0"/>
          </a:p>
        </p:txBody>
      </p:sp>
      <p:sp>
        <p:nvSpPr>
          <p:cNvPr id="13" name="Text 7"/>
          <p:cNvSpPr/>
          <p:nvPr/>
        </p:nvSpPr>
        <p:spPr>
          <a:xfrm>
            <a:off x="736044" y="6704886"/>
            <a:ext cx="7671911" cy="672703"/>
          </a:xfrm>
          <a:prstGeom prst="rect">
            <a:avLst/>
          </a:prstGeom>
          <a:noFill/>
          <a:ln/>
        </p:spPr>
        <p:txBody>
          <a:bodyPr wrap="square" lIns="0" tIns="0" rIns="0" bIns="0" rtlCol="0" anchor="t"/>
          <a:lstStyle/>
          <a:p>
            <a:pPr marL="0" indent="0" algn="l">
              <a:lnSpc>
                <a:spcPts val="2600"/>
              </a:lnSpc>
              <a:buNone/>
            </a:pPr>
            <a:r>
              <a:rPr lang="en-US" sz="1650" dirty="0">
                <a:solidFill>
                  <a:srgbClr val="E2E6E9"/>
                </a:solidFill>
                <a:latin typeface="Merriweather" pitchFamily="34" charset="0"/>
                <a:ea typeface="Merriweather" pitchFamily="34" charset="-122"/>
                <a:cs typeface="Merriweather" pitchFamily="34" charset="-120"/>
              </a:rPr>
              <a:t>Analyze customer behavior and purchase patterns to design products that match customer tastes and drive market share growth.</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2714" y="662107"/>
            <a:ext cx="5448419" cy="681038"/>
          </a:xfrm>
          <a:prstGeom prst="rect">
            <a:avLst/>
          </a:prstGeom>
          <a:noFill/>
          <a:ln/>
        </p:spPr>
        <p:txBody>
          <a:bodyPr wrap="none" lIns="0" tIns="0" rIns="0" bIns="0" rtlCol="0" anchor="t"/>
          <a:lstStyle/>
          <a:p>
            <a:pPr marL="0" indent="0" algn="l">
              <a:lnSpc>
                <a:spcPts val="5350"/>
              </a:lnSpc>
              <a:buNone/>
            </a:pPr>
            <a:r>
              <a:rPr lang="en-US" sz="4250" dirty="0">
                <a:solidFill>
                  <a:srgbClr val="F5F0F0"/>
                </a:solidFill>
                <a:latin typeface="Merriweather" pitchFamily="34" charset="0"/>
                <a:ea typeface="Merriweather" pitchFamily="34" charset="-122"/>
                <a:cs typeface="Merriweather" pitchFamily="34" charset="-120"/>
              </a:rPr>
              <a:t>Project Objective</a:t>
            </a:r>
            <a:endParaRPr lang="en-US" sz="4250" dirty="0"/>
          </a:p>
        </p:txBody>
      </p:sp>
      <p:sp>
        <p:nvSpPr>
          <p:cNvPr id="4" name="Shape 1"/>
          <p:cNvSpPr/>
          <p:nvPr/>
        </p:nvSpPr>
        <p:spPr>
          <a:xfrm>
            <a:off x="762714" y="1669971"/>
            <a:ext cx="3700343" cy="3188375"/>
          </a:xfrm>
          <a:prstGeom prst="roundRect">
            <a:avLst>
              <a:gd name="adj" fmla="val 2871"/>
            </a:avLst>
          </a:prstGeom>
          <a:solidFill>
            <a:srgbClr val="003180"/>
          </a:solidFill>
          <a:ln w="7620">
            <a:solidFill>
              <a:srgbClr val="194A99"/>
            </a:solidFill>
            <a:prstDash val="solid"/>
          </a:ln>
        </p:spPr>
      </p:sp>
      <p:sp>
        <p:nvSpPr>
          <p:cNvPr id="5" name="Shape 2"/>
          <p:cNvSpPr/>
          <p:nvPr/>
        </p:nvSpPr>
        <p:spPr>
          <a:xfrm>
            <a:off x="988219" y="1895475"/>
            <a:ext cx="653772" cy="653772"/>
          </a:xfrm>
          <a:prstGeom prst="roundRect">
            <a:avLst>
              <a:gd name="adj" fmla="val 13985129"/>
            </a:avLst>
          </a:prstGeom>
          <a:solidFill>
            <a:srgbClr val="609DFF"/>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8003" y="2075140"/>
            <a:ext cx="294203" cy="294203"/>
          </a:xfrm>
          <a:prstGeom prst="rect">
            <a:avLst/>
          </a:prstGeom>
        </p:spPr>
      </p:pic>
      <p:sp>
        <p:nvSpPr>
          <p:cNvPr id="7" name="Text 3"/>
          <p:cNvSpPr/>
          <p:nvPr/>
        </p:nvSpPr>
        <p:spPr>
          <a:xfrm>
            <a:off x="988219" y="2767132"/>
            <a:ext cx="2979539"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Analyze Purchase Data</a:t>
            </a:r>
            <a:endParaRPr lang="en-US" sz="2100" dirty="0"/>
          </a:p>
        </p:txBody>
      </p:sp>
      <p:sp>
        <p:nvSpPr>
          <p:cNvPr id="8" name="Text 4"/>
          <p:cNvSpPr/>
          <p:nvPr/>
        </p:nvSpPr>
        <p:spPr>
          <a:xfrm>
            <a:off x="988219" y="3238381"/>
            <a:ext cx="3249335" cy="139446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Uncover meaningful insights from real customer purchase data to support strategic decision-making.</a:t>
            </a:r>
            <a:endParaRPr lang="en-US" sz="1700" dirty="0"/>
          </a:p>
        </p:txBody>
      </p:sp>
      <p:sp>
        <p:nvSpPr>
          <p:cNvPr id="9" name="Shape 5"/>
          <p:cNvSpPr/>
          <p:nvPr/>
        </p:nvSpPr>
        <p:spPr>
          <a:xfrm>
            <a:off x="4680942" y="1669971"/>
            <a:ext cx="3700343" cy="3188375"/>
          </a:xfrm>
          <a:prstGeom prst="roundRect">
            <a:avLst>
              <a:gd name="adj" fmla="val 2871"/>
            </a:avLst>
          </a:prstGeom>
          <a:solidFill>
            <a:srgbClr val="003180"/>
          </a:solidFill>
          <a:ln w="7620">
            <a:solidFill>
              <a:srgbClr val="194A99"/>
            </a:solidFill>
            <a:prstDash val="solid"/>
          </a:ln>
        </p:spPr>
      </p:sp>
      <p:sp>
        <p:nvSpPr>
          <p:cNvPr id="10" name="Shape 6"/>
          <p:cNvSpPr/>
          <p:nvPr/>
        </p:nvSpPr>
        <p:spPr>
          <a:xfrm>
            <a:off x="4906447" y="1895475"/>
            <a:ext cx="653772" cy="653772"/>
          </a:xfrm>
          <a:prstGeom prst="roundRect">
            <a:avLst>
              <a:gd name="adj" fmla="val 13985129"/>
            </a:avLst>
          </a:prstGeom>
          <a:solidFill>
            <a:srgbClr val="609DFF"/>
          </a:solidFill>
          <a:ln/>
        </p:spPr>
      </p:sp>
      <p:pic>
        <p:nvPicPr>
          <p:cNvPr id="11"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6231" y="2075140"/>
            <a:ext cx="294203" cy="294203"/>
          </a:xfrm>
          <a:prstGeom prst="rect">
            <a:avLst/>
          </a:prstGeom>
        </p:spPr>
      </p:pic>
      <p:sp>
        <p:nvSpPr>
          <p:cNvPr id="12" name="Text 7"/>
          <p:cNvSpPr/>
          <p:nvPr/>
        </p:nvSpPr>
        <p:spPr>
          <a:xfrm>
            <a:off x="4906447" y="2767132"/>
            <a:ext cx="2724150"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Identify Patterns</a:t>
            </a:r>
            <a:endParaRPr lang="en-US" sz="2100" dirty="0"/>
          </a:p>
        </p:txBody>
      </p:sp>
      <p:sp>
        <p:nvSpPr>
          <p:cNvPr id="13" name="Text 8"/>
          <p:cNvSpPr/>
          <p:nvPr/>
        </p:nvSpPr>
        <p:spPr>
          <a:xfrm>
            <a:off x="4906447" y="3238381"/>
            <a:ext cx="3249335" cy="1045845"/>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Discover what customers buy, how often they buy, and how much they spend.</a:t>
            </a:r>
            <a:endParaRPr lang="en-US" sz="1700" dirty="0"/>
          </a:p>
        </p:txBody>
      </p:sp>
      <p:sp>
        <p:nvSpPr>
          <p:cNvPr id="14" name="Shape 9"/>
          <p:cNvSpPr/>
          <p:nvPr/>
        </p:nvSpPr>
        <p:spPr>
          <a:xfrm>
            <a:off x="762714" y="5076230"/>
            <a:ext cx="7618571" cy="2491145"/>
          </a:xfrm>
          <a:prstGeom prst="roundRect">
            <a:avLst>
              <a:gd name="adj" fmla="val 3674"/>
            </a:avLst>
          </a:prstGeom>
          <a:solidFill>
            <a:srgbClr val="003180"/>
          </a:solidFill>
          <a:ln w="7620">
            <a:solidFill>
              <a:srgbClr val="194A99"/>
            </a:solidFill>
            <a:prstDash val="solid"/>
          </a:ln>
        </p:spPr>
      </p:sp>
      <p:sp>
        <p:nvSpPr>
          <p:cNvPr id="15" name="Shape 10"/>
          <p:cNvSpPr/>
          <p:nvPr/>
        </p:nvSpPr>
        <p:spPr>
          <a:xfrm>
            <a:off x="988219" y="5301734"/>
            <a:ext cx="653772" cy="653772"/>
          </a:xfrm>
          <a:prstGeom prst="roundRect">
            <a:avLst>
              <a:gd name="adj" fmla="val 13985129"/>
            </a:avLst>
          </a:prstGeom>
          <a:solidFill>
            <a:srgbClr val="609DFF"/>
          </a:solidFill>
          <a:ln/>
        </p:spPr>
      </p:sp>
      <p:pic>
        <p:nvPicPr>
          <p:cNvPr id="16"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8003" y="5481399"/>
            <a:ext cx="294203" cy="294203"/>
          </a:xfrm>
          <a:prstGeom prst="rect">
            <a:avLst/>
          </a:prstGeom>
        </p:spPr>
      </p:pic>
      <p:sp>
        <p:nvSpPr>
          <p:cNvPr id="17" name="Text 11"/>
          <p:cNvSpPr/>
          <p:nvPr/>
        </p:nvSpPr>
        <p:spPr>
          <a:xfrm>
            <a:off x="988219" y="6173391"/>
            <a:ext cx="2724150" cy="340519"/>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Drive Strategy</a:t>
            </a:r>
            <a:endParaRPr lang="en-US" sz="2100" dirty="0"/>
          </a:p>
        </p:txBody>
      </p:sp>
      <p:sp>
        <p:nvSpPr>
          <p:cNvPr id="18" name="Text 12"/>
          <p:cNvSpPr/>
          <p:nvPr/>
        </p:nvSpPr>
        <p:spPr>
          <a:xfrm>
            <a:off x="988219" y="6644640"/>
            <a:ext cx="7167562" cy="697230"/>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Enable targeted marketing, personalized experiences, and optimized inventory management.</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382" y="1001197"/>
            <a:ext cx="5750123" cy="718780"/>
          </a:xfrm>
          <a:prstGeom prst="rect">
            <a:avLst/>
          </a:prstGeom>
          <a:noFill/>
          <a:ln/>
        </p:spPr>
        <p:txBody>
          <a:bodyPr wrap="none" lIns="0" tIns="0" rIns="0" bIns="0" rtlCol="0" anchor="t"/>
          <a:lstStyle/>
          <a:p>
            <a:pPr marL="0" indent="0" algn="l">
              <a:lnSpc>
                <a:spcPts val="5650"/>
              </a:lnSpc>
              <a:buNone/>
            </a:pPr>
            <a:r>
              <a:rPr lang="en-US" sz="4500" dirty="0">
                <a:solidFill>
                  <a:srgbClr val="F5F0F0"/>
                </a:solidFill>
                <a:latin typeface="Merriweather" pitchFamily="34" charset="0"/>
                <a:ea typeface="Merriweather" pitchFamily="34" charset="-122"/>
                <a:cs typeface="Merriweather" pitchFamily="34" charset="-120"/>
              </a:rPr>
              <a:t>The Challenge</a:t>
            </a:r>
            <a:endParaRPr lang="en-US" sz="4500" dirty="0"/>
          </a:p>
        </p:txBody>
      </p:sp>
      <p:sp>
        <p:nvSpPr>
          <p:cNvPr id="4" name="Text 1"/>
          <p:cNvSpPr/>
          <p:nvPr/>
        </p:nvSpPr>
        <p:spPr>
          <a:xfrm>
            <a:off x="6291382" y="2294811"/>
            <a:ext cx="2677001" cy="862489"/>
          </a:xfrm>
          <a:prstGeom prst="rect">
            <a:avLst/>
          </a:prstGeom>
          <a:noFill/>
          <a:ln/>
        </p:spPr>
        <p:txBody>
          <a:bodyPr wrap="square" lIns="0" tIns="0" rIns="0" bIns="0" rtlCol="0" anchor="t"/>
          <a:lstStyle/>
          <a:p>
            <a:pPr marL="0" indent="0" algn="l">
              <a:lnSpc>
                <a:spcPts val="3350"/>
              </a:lnSpc>
              <a:buNone/>
            </a:pPr>
            <a:r>
              <a:rPr lang="en-US" sz="2700" dirty="0">
                <a:solidFill>
                  <a:srgbClr val="F5F0F0"/>
                </a:solidFill>
                <a:latin typeface="Merriweather" pitchFamily="34" charset="0"/>
                <a:ea typeface="Merriweather" pitchFamily="34" charset="-122"/>
                <a:cs typeface="Merriweather" pitchFamily="34" charset="-120"/>
              </a:rPr>
              <a:t>Problem Statement</a:t>
            </a:r>
            <a:endParaRPr lang="en-US" sz="2700" dirty="0"/>
          </a:p>
        </p:txBody>
      </p:sp>
      <p:sp>
        <p:nvSpPr>
          <p:cNvPr id="5" name="Text 2"/>
          <p:cNvSpPr/>
          <p:nvPr/>
        </p:nvSpPr>
        <p:spPr>
          <a:xfrm>
            <a:off x="6291382" y="3387209"/>
            <a:ext cx="2677001" cy="736044"/>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Many retail businesses struggle with:</a:t>
            </a:r>
            <a:endParaRPr lang="en-US" sz="1800" dirty="0"/>
          </a:p>
        </p:txBody>
      </p:sp>
      <p:sp>
        <p:nvSpPr>
          <p:cNvPr id="6" name="Text 3"/>
          <p:cNvSpPr/>
          <p:nvPr/>
        </p:nvSpPr>
        <p:spPr>
          <a:xfrm>
            <a:off x="6291382" y="4330184"/>
            <a:ext cx="2677001" cy="736044"/>
          </a:xfrm>
          <a:prstGeom prst="rect">
            <a:avLst/>
          </a:prstGeom>
          <a:noFill/>
          <a:ln/>
        </p:spPr>
        <p:txBody>
          <a:bodyPr wrap="square" lIns="0" tIns="0" rIns="0" bIns="0" rtlCol="0" anchor="t"/>
          <a:lstStyle/>
          <a:p>
            <a:pPr marL="342900" indent="-342900" algn="l">
              <a:lnSpc>
                <a:spcPts val="2850"/>
              </a:lnSpc>
              <a:buSzPct val="100000"/>
              <a:buChar char="•"/>
            </a:pPr>
            <a:r>
              <a:rPr lang="en-US" sz="1800" dirty="0">
                <a:solidFill>
                  <a:srgbClr val="E2E6E9"/>
                </a:solidFill>
                <a:latin typeface="Merriweather" pitchFamily="34" charset="0"/>
                <a:ea typeface="Merriweather" pitchFamily="34" charset="-122"/>
                <a:cs typeface="Merriweather" pitchFamily="34" charset="-120"/>
              </a:rPr>
              <a:t>Unorganized customer data</a:t>
            </a:r>
            <a:endParaRPr lang="en-US" sz="1800" dirty="0"/>
          </a:p>
        </p:txBody>
      </p:sp>
      <p:sp>
        <p:nvSpPr>
          <p:cNvPr id="7" name="Text 4"/>
          <p:cNvSpPr/>
          <p:nvPr/>
        </p:nvSpPr>
        <p:spPr>
          <a:xfrm>
            <a:off x="6291382" y="5146715"/>
            <a:ext cx="2677001" cy="736044"/>
          </a:xfrm>
          <a:prstGeom prst="rect">
            <a:avLst/>
          </a:prstGeom>
          <a:noFill/>
          <a:ln/>
        </p:spPr>
        <p:txBody>
          <a:bodyPr wrap="square" lIns="0" tIns="0" rIns="0" bIns="0" rtlCol="0" anchor="t"/>
          <a:lstStyle/>
          <a:p>
            <a:pPr marL="342900" indent="-342900" algn="l">
              <a:lnSpc>
                <a:spcPts val="2850"/>
              </a:lnSpc>
              <a:buSzPct val="100000"/>
              <a:buChar char="•"/>
            </a:pPr>
            <a:r>
              <a:rPr lang="en-US" sz="1800" dirty="0">
                <a:solidFill>
                  <a:srgbClr val="E2E6E9"/>
                </a:solidFill>
                <a:latin typeface="Merriweather" pitchFamily="34" charset="0"/>
                <a:ea typeface="Merriweather" pitchFamily="34" charset="-122"/>
                <a:cs typeface="Merriweather" pitchFamily="34" charset="-120"/>
              </a:rPr>
              <a:t>Poor marketing decisions</a:t>
            </a:r>
            <a:endParaRPr lang="en-US" sz="1800" dirty="0"/>
          </a:p>
        </p:txBody>
      </p:sp>
      <p:sp>
        <p:nvSpPr>
          <p:cNvPr id="8" name="Text 5"/>
          <p:cNvSpPr/>
          <p:nvPr/>
        </p:nvSpPr>
        <p:spPr>
          <a:xfrm>
            <a:off x="6291382" y="5963245"/>
            <a:ext cx="2677001" cy="368022"/>
          </a:xfrm>
          <a:prstGeom prst="rect">
            <a:avLst/>
          </a:prstGeom>
          <a:noFill/>
          <a:ln/>
        </p:spPr>
        <p:txBody>
          <a:bodyPr wrap="none" lIns="0" tIns="0" rIns="0" bIns="0" rtlCol="0" anchor="t"/>
          <a:lstStyle/>
          <a:p>
            <a:pPr marL="342900" indent="-342900" algn="l">
              <a:lnSpc>
                <a:spcPts val="2850"/>
              </a:lnSpc>
              <a:buSzPct val="100000"/>
              <a:buChar char="•"/>
            </a:pPr>
            <a:r>
              <a:rPr lang="en-US" sz="1800" dirty="0">
                <a:solidFill>
                  <a:srgbClr val="E2E6E9"/>
                </a:solidFill>
                <a:latin typeface="Merriweather" pitchFamily="34" charset="0"/>
                <a:ea typeface="Merriweather" pitchFamily="34" charset="-122"/>
                <a:cs typeface="Merriweather" pitchFamily="34" charset="-120"/>
              </a:rPr>
              <a:t>High inventory costs</a:t>
            </a:r>
            <a:endParaRPr lang="en-US" sz="1800" dirty="0"/>
          </a:p>
        </p:txBody>
      </p:sp>
      <p:sp>
        <p:nvSpPr>
          <p:cNvPr id="9" name="Text 6"/>
          <p:cNvSpPr/>
          <p:nvPr/>
        </p:nvSpPr>
        <p:spPr>
          <a:xfrm>
            <a:off x="6291382" y="6411754"/>
            <a:ext cx="2677001" cy="736044"/>
          </a:xfrm>
          <a:prstGeom prst="rect">
            <a:avLst/>
          </a:prstGeom>
          <a:noFill/>
          <a:ln/>
        </p:spPr>
        <p:txBody>
          <a:bodyPr wrap="square" lIns="0" tIns="0" rIns="0" bIns="0" rtlCol="0" anchor="t"/>
          <a:lstStyle/>
          <a:p>
            <a:pPr marL="342900" indent="-342900" algn="l">
              <a:lnSpc>
                <a:spcPts val="2850"/>
              </a:lnSpc>
              <a:buSzPct val="100000"/>
              <a:buChar char="•"/>
            </a:pPr>
            <a:r>
              <a:rPr lang="en-US" sz="1800" dirty="0">
                <a:solidFill>
                  <a:srgbClr val="E2E6E9"/>
                </a:solidFill>
                <a:latin typeface="Merriweather" pitchFamily="34" charset="0"/>
                <a:ea typeface="Merriweather" pitchFamily="34" charset="-122"/>
                <a:cs typeface="Merriweather" pitchFamily="34" charset="-120"/>
              </a:rPr>
              <a:t>Low customer retention</a:t>
            </a:r>
            <a:endParaRPr lang="en-US" sz="1800" dirty="0"/>
          </a:p>
        </p:txBody>
      </p:sp>
      <p:sp>
        <p:nvSpPr>
          <p:cNvPr id="10" name="Text 7"/>
          <p:cNvSpPr/>
          <p:nvPr/>
        </p:nvSpPr>
        <p:spPr>
          <a:xfrm>
            <a:off x="9537025" y="2294811"/>
            <a:ext cx="3450074" cy="431244"/>
          </a:xfrm>
          <a:prstGeom prst="rect">
            <a:avLst/>
          </a:prstGeom>
          <a:noFill/>
          <a:ln/>
        </p:spPr>
        <p:txBody>
          <a:bodyPr wrap="none" lIns="0" tIns="0" rIns="0" bIns="0" rtlCol="0" anchor="t"/>
          <a:lstStyle/>
          <a:p>
            <a:pPr marL="0" indent="0" algn="l">
              <a:lnSpc>
                <a:spcPts val="3350"/>
              </a:lnSpc>
              <a:buNone/>
            </a:pPr>
            <a:r>
              <a:rPr lang="en-US" sz="2700" dirty="0">
                <a:solidFill>
                  <a:srgbClr val="F5F0F0"/>
                </a:solidFill>
                <a:latin typeface="Merriweather" pitchFamily="34" charset="0"/>
                <a:ea typeface="Merriweather" pitchFamily="34" charset="-122"/>
                <a:cs typeface="Merriweather" pitchFamily="34" charset="-120"/>
              </a:rPr>
              <a:t>Our Solution</a:t>
            </a:r>
            <a:endParaRPr lang="en-US" sz="2700" dirty="0"/>
          </a:p>
        </p:txBody>
      </p:sp>
      <p:sp>
        <p:nvSpPr>
          <p:cNvPr id="11" name="Text 8"/>
          <p:cNvSpPr/>
          <p:nvPr/>
        </p:nvSpPr>
        <p:spPr>
          <a:xfrm>
            <a:off x="9537025" y="2955965"/>
            <a:ext cx="4296013" cy="1840111"/>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Analyze structured customer data and present insights in a simplified, visual format to improve marketing effectiveness, increase revenue, and boost customer loyalty.</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2074307"/>
            <a:ext cx="6372582"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Tools &amp; Technologies</a:t>
            </a:r>
            <a:endParaRPr lang="en-US" sz="4850" dirty="0"/>
          </a:p>
        </p:txBody>
      </p:sp>
      <p:sp>
        <p:nvSpPr>
          <p:cNvPr id="3" name="Text 1"/>
          <p:cNvSpPr/>
          <p:nvPr/>
        </p:nvSpPr>
        <p:spPr>
          <a:xfrm>
            <a:off x="863798" y="36477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Microsoft Excel</a:t>
            </a:r>
            <a:endParaRPr lang="en-US" sz="2400" dirty="0"/>
          </a:p>
        </p:txBody>
      </p:sp>
      <p:sp>
        <p:nvSpPr>
          <p:cNvPr id="4" name="Text 2"/>
          <p:cNvSpPr/>
          <p:nvPr/>
        </p:nvSpPr>
        <p:spPr>
          <a:xfrm>
            <a:off x="863798" y="4181237"/>
            <a:ext cx="4095274" cy="1974056"/>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Data cleaning, removing duplicates, handling missing values, and organizing data using VLOOKUP, FILTER, and Pivot Tables.</a:t>
            </a:r>
            <a:endParaRPr lang="en-US" sz="1900" dirty="0"/>
          </a:p>
        </p:txBody>
      </p:sp>
      <p:sp>
        <p:nvSpPr>
          <p:cNvPr id="5" name="Text 3"/>
          <p:cNvSpPr/>
          <p:nvPr/>
        </p:nvSpPr>
        <p:spPr>
          <a:xfrm>
            <a:off x="5267563" y="36477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SQL Analysis</a:t>
            </a:r>
            <a:endParaRPr lang="en-US" sz="2400" dirty="0"/>
          </a:p>
        </p:txBody>
      </p:sp>
      <p:sp>
        <p:nvSpPr>
          <p:cNvPr id="6" name="Text 4"/>
          <p:cNvSpPr/>
          <p:nvPr/>
        </p:nvSpPr>
        <p:spPr>
          <a:xfrm>
            <a:off x="5267563" y="4181237"/>
            <a:ext cx="4095274"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Extract insights through queries using GROUP BY, WHERE filtering, and aggregate functions to understand purchase patterns.</a:t>
            </a:r>
            <a:endParaRPr lang="en-US" sz="1900" dirty="0"/>
          </a:p>
        </p:txBody>
      </p:sp>
      <p:sp>
        <p:nvSpPr>
          <p:cNvPr id="7" name="Text 5"/>
          <p:cNvSpPr/>
          <p:nvPr/>
        </p:nvSpPr>
        <p:spPr>
          <a:xfrm>
            <a:off x="9671328" y="3647718"/>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Power BI</a:t>
            </a:r>
            <a:endParaRPr lang="en-US" sz="2400" dirty="0"/>
          </a:p>
        </p:txBody>
      </p:sp>
      <p:sp>
        <p:nvSpPr>
          <p:cNvPr id="8" name="Text 6"/>
          <p:cNvSpPr/>
          <p:nvPr/>
        </p:nvSpPr>
        <p:spPr>
          <a:xfrm>
            <a:off x="9671328" y="4181237"/>
            <a:ext cx="4095274"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Create interactive dashboards with charts, slicers, KPIs, and DAX measures for visual representation of trends.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696"/>
          </a:xfrm>
          <a:prstGeom prst="rect">
            <a:avLst/>
          </a:prstGeom>
        </p:spPr>
      </p:pic>
      <p:sp>
        <p:nvSpPr>
          <p:cNvPr id="3" name="Text 0"/>
          <p:cNvSpPr/>
          <p:nvPr/>
        </p:nvSpPr>
        <p:spPr>
          <a:xfrm>
            <a:off x="6127671" y="503873"/>
            <a:ext cx="5999083" cy="572453"/>
          </a:xfrm>
          <a:prstGeom prst="rect">
            <a:avLst/>
          </a:prstGeom>
          <a:noFill/>
          <a:ln/>
        </p:spPr>
        <p:txBody>
          <a:bodyPr wrap="none" lIns="0" tIns="0" rIns="0" bIns="0" rtlCol="0" anchor="t"/>
          <a:lstStyle/>
          <a:p>
            <a:pPr marL="0" indent="0" algn="l">
              <a:lnSpc>
                <a:spcPts val="4500"/>
              </a:lnSpc>
              <a:buNone/>
            </a:pPr>
            <a:r>
              <a:rPr lang="en-US" sz="3600" dirty="0">
                <a:solidFill>
                  <a:srgbClr val="F5F0F0"/>
                </a:solidFill>
                <a:latin typeface="Merriweather" pitchFamily="34" charset="0"/>
                <a:ea typeface="Merriweather" pitchFamily="34" charset="-122"/>
                <a:cs typeface="Merriweather" pitchFamily="34" charset="-120"/>
              </a:rPr>
              <a:t>Sales Performance Insights</a:t>
            </a:r>
            <a:endParaRPr lang="en-US" sz="3600" dirty="0"/>
          </a:p>
        </p:txBody>
      </p:sp>
      <p:sp>
        <p:nvSpPr>
          <p:cNvPr id="4" name="Text 1"/>
          <p:cNvSpPr/>
          <p:nvPr/>
        </p:nvSpPr>
        <p:spPr>
          <a:xfrm>
            <a:off x="6127671" y="1442680"/>
            <a:ext cx="3816191" cy="604599"/>
          </a:xfrm>
          <a:prstGeom prst="rect">
            <a:avLst/>
          </a:prstGeom>
          <a:noFill/>
          <a:ln/>
        </p:spPr>
        <p:txBody>
          <a:bodyPr wrap="none" lIns="0" tIns="0" rIns="0" bIns="0" rtlCol="0" anchor="t"/>
          <a:lstStyle/>
          <a:p>
            <a:pPr marL="0" indent="0" algn="ctr">
              <a:lnSpc>
                <a:spcPts val="4750"/>
              </a:lnSpc>
              <a:buNone/>
            </a:pPr>
            <a:r>
              <a:rPr lang="en-US" sz="4750" dirty="0">
                <a:solidFill>
                  <a:srgbClr val="E2E6E9"/>
                </a:solidFill>
                <a:latin typeface="Merriweather" pitchFamily="34" charset="0"/>
                <a:ea typeface="Merriweather" pitchFamily="34" charset="-122"/>
                <a:cs typeface="Merriweather" pitchFamily="34" charset="-120"/>
              </a:rPr>
              <a:t>$233K</a:t>
            </a:r>
            <a:endParaRPr lang="en-US" sz="4750" dirty="0"/>
          </a:p>
        </p:txBody>
      </p:sp>
      <p:sp>
        <p:nvSpPr>
          <p:cNvPr id="5" name="Text 2"/>
          <p:cNvSpPr/>
          <p:nvPr/>
        </p:nvSpPr>
        <p:spPr>
          <a:xfrm>
            <a:off x="6890623" y="2276237"/>
            <a:ext cx="2290286" cy="286345"/>
          </a:xfrm>
          <a:prstGeom prst="rect">
            <a:avLst/>
          </a:prstGeom>
          <a:noFill/>
          <a:ln/>
        </p:spPr>
        <p:txBody>
          <a:bodyPr wrap="none" lIns="0" tIns="0" rIns="0" bIns="0" rtlCol="0" anchor="t"/>
          <a:lstStyle/>
          <a:p>
            <a:pPr marL="0" indent="0" algn="ctr">
              <a:lnSpc>
                <a:spcPts val="2250"/>
              </a:lnSpc>
              <a:buNone/>
            </a:pPr>
            <a:r>
              <a:rPr lang="en-US" sz="1800" dirty="0">
                <a:solidFill>
                  <a:srgbClr val="E2E6E9"/>
                </a:solidFill>
                <a:latin typeface="Merriweather" pitchFamily="34" charset="0"/>
                <a:ea typeface="Merriweather" pitchFamily="34" charset="-122"/>
                <a:cs typeface="Merriweather" pitchFamily="34" charset="-120"/>
              </a:rPr>
              <a:t>Total Sales</a:t>
            </a:r>
            <a:endParaRPr lang="en-US" sz="1800" dirty="0"/>
          </a:p>
        </p:txBody>
      </p:sp>
      <p:sp>
        <p:nvSpPr>
          <p:cNvPr id="6" name="Text 3"/>
          <p:cNvSpPr/>
          <p:nvPr/>
        </p:nvSpPr>
        <p:spPr>
          <a:xfrm>
            <a:off x="6127671" y="2672477"/>
            <a:ext cx="3816191" cy="586264"/>
          </a:xfrm>
          <a:prstGeom prst="rect">
            <a:avLst/>
          </a:prstGeom>
          <a:noFill/>
          <a:ln/>
        </p:spPr>
        <p:txBody>
          <a:bodyPr wrap="square" lIns="0" tIns="0" rIns="0" bIns="0" rtlCol="0" anchor="t"/>
          <a:lstStyle/>
          <a:p>
            <a:pPr marL="0" indent="0" algn="ctr">
              <a:lnSpc>
                <a:spcPts val="2300"/>
              </a:lnSpc>
              <a:buNone/>
            </a:pPr>
            <a:r>
              <a:rPr lang="en-US" sz="1400" dirty="0">
                <a:solidFill>
                  <a:srgbClr val="E2E6E9"/>
                </a:solidFill>
                <a:latin typeface="Merriweather" pitchFamily="34" charset="0"/>
                <a:ea typeface="Merriweather" pitchFamily="34" charset="-122"/>
                <a:cs typeface="Merriweather" pitchFamily="34" charset="-120"/>
              </a:rPr>
              <a:t>Overall revenue generated across all categories and locations</a:t>
            </a:r>
            <a:endParaRPr lang="en-US" sz="1400" dirty="0"/>
          </a:p>
        </p:txBody>
      </p:sp>
      <p:sp>
        <p:nvSpPr>
          <p:cNvPr id="7" name="Text 4"/>
          <p:cNvSpPr/>
          <p:nvPr/>
        </p:nvSpPr>
        <p:spPr>
          <a:xfrm>
            <a:off x="10172819" y="1442680"/>
            <a:ext cx="3816310" cy="604599"/>
          </a:xfrm>
          <a:prstGeom prst="rect">
            <a:avLst/>
          </a:prstGeom>
          <a:noFill/>
          <a:ln/>
        </p:spPr>
        <p:txBody>
          <a:bodyPr wrap="none" lIns="0" tIns="0" rIns="0" bIns="0" rtlCol="0" anchor="t"/>
          <a:lstStyle/>
          <a:p>
            <a:pPr marL="0" indent="0" algn="ctr">
              <a:lnSpc>
                <a:spcPts val="4750"/>
              </a:lnSpc>
              <a:buNone/>
            </a:pPr>
            <a:r>
              <a:rPr lang="en-US" sz="4750" dirty="0">
                <a:solidFill>
                  <a:srgbClr val="E2E6E9"/>
                </a:solidFill>
                <a:latin typeface="Merriweather" pitchFamily="34" charset="0"/>
                <a:ea typeface="Merriweather" pitchFamily="34" charset="-122"/>
                <a:cs typeface="Merriweather" pitchFamily="34" charset="-120"/>
              </a:rPr>
              <a:t>$100</a:t>
            </a:r>
            <a:endParaRPr lang="en-US" sz="4750" dirty="0"/>
          </a:p>
        </p:txBody>
      </p:sp>
      <p:sp>
        <p:nvSpPr>
          <p:cNvPr id="8" name="Text 5"/>
          <p:cNvSpPr/>
          <p:nvPr/>
        </p:nvSpPr>
        <p:spPr>
          <a:xfrm>
            <a:off x="10935772" y="2276237"/>
            <a:ext cx="2290286" cy="286345"/>
          </a:xfrm>
          <a:prstGeom prst="rect">
            <a:avLst/>
          </a:prstGeom>
          <a:noFill/>
          <a:ln/>
        </p:spPr>
        <p:txBody>
          <a:bodyPr wrap="none" lIns="0" tIns="0" rIns="0" bIns="0" rtlCol="0" anchor="t"/>
          <a:lstStyle/>
          <a:p>
            <a:pPr marL="0" indent="0" algn="ctr">
              <a:lnSpc>
                <a:spcPts val="2250"/>
              </a:lnSpc>
              <a:buNone/>
            </a:pPr>
            <a:r>
              <a:rPr lang="en-US" sz="1800" dirty="0">
                <a:solidFill>
                  <a:srgbClr val="E2E6E9"/>
                </a:solidFill>
                <a:latin typeface="Merriweather" pitchFamily="34" charset="0"/>
                <a:ea typeface="Merriweather" pitchFamily="34" charset="-122"/>
                <a:cs typeface="Merriweather" pitchFamily="34" charset="-120"/>
              </a:rPr>
              <a:t>Highest Transaction</a:t>
            </a:r>
            <a:endParaRPr lang="en-US" sz="1800" dirty="0"/>
          </a:p>
        </p:txBody>
      </p:sp>
      <p:sp>
        <p:nvSpPr>
          <p:cNvPr id="9" name="Text 6"/>
          <p:cNvSpPr/>
          <p:nvPr/>
        </p:nvSpPr>
        <p:spPr>
          <a:xfrm>
            <a:off x="10172819" y="2672477"/>
            <a:ext cx="3816310" cy="586264"/>
          </a:xfrm>
          <a:prstGeom prst="rect">
            <a:avLst/>
          </a:prstGeom>
          <a:noFill/>
          <a:ln/>
        </p:spPr>
        <p:txBody>
          <a:bodyPr wrap="square" lIns="0" tIns="0" rIns="0" bIns="0" rtlCol="0" anchor="t"/>
          <a:lstStyle/>
          <a:p>
            <a:pPr marL="0" indent="0" algn="ctr">
              <a:lnSpc>
                <a:spcPts val="2300"/>
              </a:lnSpc>
              <a:buNone/>
            </a:pPr>
            <a:r>
              <a:rPr lang="en-US" sz="1400" dirty="0">
                <a:solidFill>
                  <a:srgbClr val="E2E6E9"/>
                </a:solidFill>
                <a:latin typeface="Merriweather" pitchFamily="34" charset="0"/>
                <a:ea typeface="Merriweather" pitchFamily="34" charset="-122"/>
                <a:cs typeface="Merriweather" pitchFamily="34" charset="-120"/>
              </a:rPr>
              <a:t>Maximum amount paid by a customer in a single purchase</a:t>
            </a:r>
            <a:endParaRPr lang="en-US" sz="1400" dirty="0"/>
          </a:p>
        </p:txBody>
      </p:sp>
      <p:sp>
        <p:nvSpPr>
          <p:cNvPr id="10" name="Text 7"/>
          <p:cNvSpPr/>
          <p:nvPr/>
        </p:nvSpPr>
        <p:spPr>
          <a:xfrm>
            <a:off x="8150185" y="3716655"/>
            <a:ext cx="3816310" cy="604599"/>
          </a:xfrm>
          <a:prstGeom prst="rect">
            <a:avLst/>
          </a:prstGeom>
          <a:noFill/>
          <a:ln/>
        </p:spPr>
        <p:txBody>
          <a:bodyPr wrap="none" lIns="0" tIns="0" rIns="0" bIns="0" rtlCol="0" anchor="t"/>
          <a:lstStyle/>
          <a:p>
            <a:pPr marL="0" indent="0" algn="ctr">
              <a:lnSpc>
                <a:spcPts val="4750"/>
              </a:lnSpc>
              <a:buNone/>
            </a:pPr>
            <a:r>
              <a:rPr lang="en-US" sz="4750" dirty="0">
                <a:solidFill>
                  <a:srgbClr val="E2E6E9"/>
                </a:solidFill>
                <a:latin typeface="Merriweather" pitchFamily="34" charset="0"/>
                <a:ea typeface="Merriweather" pitchFamily="34" charset="-122"/>
                <a:cs typeface="Merriweather" pitchFamily="34" charset="-120"/>
              </a:rPr>
              <a:t>$20</a:t>
            </a:r>
            <a:endParaRPr lang="en-US" sz="4750" dirty="0"/>
          </a:p>
        </p:txBody>
      </p:sp>
      <p:sp>
        <p:nvSpPr>
          <p:cNvPr id="11" name="Text 8"/>
          <p:cNvSpPr/>
          <p:nvPr/>
        </p:nvSpPr>
        <p:spPr>
          <a:xfrm>
            <a:off x="8913138" y="4550212"/>
            <a:ext cx="2290286" cy="286345"/>
          </a:xfrm>
          <a:prstGeom prst="rect">
            <a:avLst/>
          </a:prstGeom>
          <a:noFill/>
          <a:ln/>
        </p:spPr>
        <p:txBody>
          <a:bodyPr wrap="none" lIns="0" tIns="0" rIns="0" bIns="0" rtlCol="0" anchor="t"/>
          <a:lstStyle/>
          <a:p>
            <a:pPr marL="0" indent="0" algn="ctr">
              <a:lnSpc>
                <a:spcPts val="2250"/>
              </a:lnSpc>
              <a:buNone/>
            </a:pPr>
            <a:r>
              <a:rPr lang="en-US" sz="1800" dirty="0">
                <a:solidFill>
                  <a:srgbClr val="E2E6E9"/>
                </a:solidFill>
                <a:latin typeface="Merriweather" pitchFamily="34" charset="0"/>
                <a:ea typeface="Merriweather" pitchFamily="34" charset="-122"/>
                <a:cs typeface="Merriweather" pitchFamily="34" charset="-120"/>
              </a:rPr>
              <a:t>Lowest Transaction</a:t>
            </a:r>
            <a:endParaRPr lang="en-US" sz="1800" dirty="0"/>
          </a:p>
        </p:txBody>
      </p:sp>
      <p:sp>
        <p:nvSpPr>
          <p:cNvPr id="12" name="Text 9"/>
          <p:cNvSpPr/>
          <p:nvPr/>
        </p:nvSpPr>
        <p:spPr>
          <a:xfrm>
            <a:off x="8150185" y="4946452"/>
            <a:ext cx="3816310" cy="586264"/>
          </a:xfrm>
          <a:prstGeom prst="rect">
            <a:avLst/>
          </a:prstGeom>
          <a:noFill/>
          <a:ln/>
        </p:spPr>
        <p:txBody>
          <a:bodyPr wrap="square" lIns="0" tIns="0" rIns="0" bIns="0" rtlCol="0" anchor="t"/>
          <a:lstStyle/>
          <a:p>
            <a:pPr marL="0" indent="0" algn="ctr">
              <a:lnSpc>
                <a:spcPts val="2300"/>
              </a:lnSpc>
              <a:buNone/>
            </a:pPr>
            <a:r>
              <a:rPr lang="en-US" sz="1400" dirty="0">
                <a:solidFill>
                  <a:srgbClr val="E2E6E9"/>
                </a:solidFill>
                <a:latin typeface="Merriweather" pitchFamily="34" charset="0"/>
                <a:ea typeface="Merriweather" pitchFamily="34" charset="-122"/>
                <a:cs typeface="Merriweather" pitchFamily="34" charset="-120"/>
              </a:rPr>
              <a:t>Minimum purchase amount recorded in the dataset</a:t>
            </a:r>
            <a:endParaRPr lang="en-US" sz="1400" dirty="0"/>
          </a:p>
        </p:txBody>
      </p:sp>
      <p:sp>
        <p:nvSpPr>
          <p:cNvPr id="13" name="Text 10"/>
          <p:cNvSpPr/>
          <p:nvPr/>
        </p:nvSpPr>
        <p:spPr>
          <a:xfrm>
            <a:off x="6127671" y="5921931"/>
            <a:ext cx="2452807" cy="286345"/>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Top Selling Categories</a:t>
            </a:r>
            <a:endParaRPr lang="en-US" sz="1800" dirty="0"/>
          </a:p>
        </p:txBody>
      </p:sp>
      <p:sp>
        <p:nvSpPr>
          <p:cNvPr id="14" name="Text 11"/>
          <p:cNvSpPr/>
          <p:nvPr/>
        </p:nvSpPr>
        <p:spPr>
          <a:xfrm>
            <a:off x="6127671" y="6391394"/>
            <a:ext cx="3707249" cy="879396"/>
          </a:xfrm>
          <a:prstGeom prst="rect">
            <a:avLst/>
          </a:prstGeom>
          <a:noFill/>
          <a:ln/>
        </p:spPr>
        <p:txBody>
          <a:bodyPr wrap="square" lIns="0" tIns="0" rIns="0" bIns="0" rtlCol="0" anchor="t"/>
          <a:lstStyle/>
          <a:p>
            <a:pPr marL="0" indent="0" algn="l">
              <a:lnSpc>
                <a:spcPts val="2300"/>
              </a:lnSpc>
              <a:buNone/>
            </a:pPr>
            <a:r>
              <a:rPr lang="en-US" sz="1400" dirty="0">
                <a:solidFill>
                  <a:srgbClr val="E2E6E9"/>
                </a:solidFill>
                <a:latin typeface="Merriweather" pitchFamily="34" charset="0"/>
                <a:ea typeface="Merriweather" pitchFamily="34" charset="-122"/>
                <a:cs typeface="Merriweather" pitchFamily="34" charset="-120"/>
              </a:rPr>
              <a:t>Clothing leads with the highest sales, followed by Accessories, Footwear, and Outerwear.</a:t>
            </a:r>
            <a:endParaRPr lang="en-US" sz="1400" dirty="0"/>
          </a:p>
        </p:txBody>
      </p:sp>
      <p:sp>
        <p:nvSpPr>
          <p:cNvPr id="15" name="Text 12"/>
          <p:cNvSpPr/>
          <p:nvPr/>
        </p:nvSpPr>
        <p:spPr>
          <a:xfrm>
            <a:off x="10289500" y="5921931"/>
            <a:ext cx="2290286" cy="286345"/>
          </a:xfrm>
          <a:prstGeom prst="rect">
            <a:avLst/>
          </a:prstGeom>
          <a:noFill/>
          <a:ln/>
        </p:spPr>
        <p:txBody>
          <a:bodyPr wrap="none" lIns="0" tIns="0" rIns="0" bIns="0" rtlCol="0" anchor="t"/>
          <a:lstStyle/>
          <a:p>
            <a:pPr marL="0" indent="0" algn="l">
              <a:lnSpc>
                <a:spcPts val="2250"/>
              </a:lnSpc>
              <a:buNone/>
            </a:pPr>
            <a:r>
              <a:rPr lang="en-US" sz="1800" dirty="0">
                <a:solidFill>
                  <a:srgbClr val="F5F0F0"/>
                </a:solidFill>
                <a:latin typeface="Merriweather" pitchFamily="34" charset="0"/>
                <a:ea typeface="Merriweather" pitchFamily="34" charset="-122"/>
                <a:cs typeface="Merriweather" pitchFamily="34" charset="-120"/>
              </a:rPr>
              <a:t>Gender Distribution</a:t>
            </a:r>
            <a:endParaRPr lang="en-US" sz="1800" dirty="0"/>
          </a:p>
        </p:txBody>
      </p:sp>
      <p:sp>
        <p:nvSpPr>
          <p:cNvPr id="16" name="Text 13"/>
          <p:cNvSpPr/>
          <p:nvPr/>
        </p:nvSpPr>
        <p:spPr>
          <a:xfrm>
            <a:off x="10289500" y="6391394"/>
            <a:ext cx="3707249" cy="1172528"/>
          </a:xfrm>
          <a:prstGeom prst="rect">
            <a:avLst/>
          </a:prstGeom>
          <a:noFill/>
          <a:ln/>
        </p:spPr>
        <p:txBody>
          <a:bodyPr wrap="square" lIns="0" tIns="0" rIns="0" bIns="0" rtlCol="0" anchor="t"/>
          <a:lstStyle/>
          <a:p>
            <a:pPr marL="0" indent="0" algn="l">
              <a:lnSpc>
                <a:spcPts val="2300"/>
              </a:lnSpc>
              <a:buNone/>
            </a:pPr>
            <a:r>
              <a:rPr lang="en-US" sz="1400" dirty="0">
                <a:solidFill>
                  <a:srgbClr val="E2E6E9"/>
                </a:solidFill>
                <a:latin typeface="Merriweather" pitchFamily="34" charset="0"/>
                <a:ea typeface="Merriweather" pitchFamily="34" charset="-122"/>
                <a:cs typeface="Merriweather" pitchFamily="34" charset="-120"/>
              </a:rPr>
              <a:t>Male customers contribute double the sales compared to female customers, representing a significant market segment.</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5578" y="640794"/>
            <a:ext cx="7902773" cy="728186"/>
          </a:xfrm>
          <a:prstGeom prst="rect">
            <a:avLst/>
          </a:prstGeom>
          <a:noFill/>
          <a:ln/>
        </p:spPr>
        <p:txBody>
          <a:bodyPr wrap="none" lIns="0" tIns="0" rIns="0" bIns="0" rtlCol="0" anchor="t"/>
          <a:lstStyle/>
          <a:p>
            <a:pPr marL="0" indent="0" algn="l">
              <a:lnSpc>
                <a:spcPts val="5700"/>
              </a:lnSpc>
              <a:buNone/>
            </a:pPr>
            <a:r>
              <a:rPr lang="en-US" sz="4550" dirty="0">
                <a:solidFill>
                  <a:srgbClr val="F5F0F0"/>
                </a:solidFill>
                <a:latin typeface="Merriweather" pitchFamily="34" charset="0"/>
                <a:ea typeface="Merriweather" pitchFamily="34" charset="-122"/>
                <a:cs typeface="Merriweather" pitchFamily="34" charset="-120"/>
              </a:rPr>
              <a:t>Location &amp; Product Analysis</a:t>
            </a:r>
            <a:endParaRPr lang="en-US" sz="4550" dirty="0"/>
          </a:p>
        </p:txBody>
      </p:sp>
      <p:sp>
        <p:nvSpPr>
          <p:cNvPr id="3" name="Shape 1"/>
          <p:cNvSpPr/>
          <p:nvPr/>
        </p:nvSpPr>
        <p:spPr>
          <a:xfrm>
            <a:off x="815578" y="2184440"/>
            <a:ext cx="4177665" cy="2095262"/>
          </a:xfrm>
          <a:prstGeom prst="roundRect">
            <a:avLst>
              <a:gd name="adj" fmla="val 6983"/>
            </a:avLst>
          </a:prstGeom>
          <a:solidFill>
            <a:srgbClr val="09151A">
              <a:alpha val="95000"/>
            </a:srgbClr>
          </a:solidFill>
          <a:ln/>
        </p:spPr>
      </p:sp>
      <p:sp>
        <p:nvSpPr>
          <p:cNvPr id="4" name="Shape 2"/>
          <p:cNvSpPr/>
          <p:nvPr/>
        </p:nvSpPr>
        <p:spPr>
          <a:xfrm>
            <a:off x="815578" y="2153960"/>
            <a:ext cx="4177665" cy="121920"/>
          </a:xfrm>
          <a:prstGeom prst="roundRect">
            <a:avLst>
              <a:gd name="adj" fmla="val 80274"/>
            </a:avLst>
          </a:prstGeom>
          <a:solidFill>
            <a:srgbClr val="609DFF"/>
          </a:solidFill>
          <a:ln/>
        </p:spPr>
      </p:sp>
      <p:sp>
        <p:nvSpPr>
          <p:cNvPr id="5" name="Shape 3"/>
          <p:cNvSpPr/>
          <p:nvPr/>
        </p:nvSpPr>
        <p:spPr>
          <a:xfrm>
            <a:off x="2554903" y="1834991"/>
            <a:ext cx="699016" cy="699016"/>
          </a:xfrm>
          <a:prstGeom prst="roundRect">
            <a:avLst>
              <a:gd name="adj" fmla="val 130812"/>
            </a:avLst>
          </a:prstGeom>
          <a:solidFill>
            <a:srgbClr val="609DFF"/>
          </a:solidFill>
          <a:ln/>
        </p:spPr>
      </p:sp>
      <p:sp>
        <p:nvSpPr>
          <p:cNvPr id="6" name="Text 4"/>
          <p:cNvSpPr/>
          <p:nvPr/>
        </p:nvSpPr>
        <p:spPr>
          <a:xfrm>
            <a:off x="2764572" y="2009775"/>
            <a:ext cx="279559" cy="349448"/>
          </a:xfrm>
          <a:prstGeom prst="rect">
            <a:avLst/>
          </a:prstGeom>
          <a:noFill/>
          <a:ln/>
        </p:spPr>
        <p:txBody>
          <a:bodyPr wrap="none" lIns="0" tIns="0" rIns="0" bIns="0" rtlCol="0" anchor="t"/>
          <a:lstStyle/>
          <a:p>
            <a:pPr marL="0" indent="0" algn="l">
              <a:lnSpc>
                <a:spcPts val="3500"/>
              </a:lnSpc>
              <a:buNone/>
            </a:pPr>
            <a:r>
              <a:rPr lang="en-US" sz="2200" dirty="0">
                <a:solidFill>
                  <a:srgbClr val="000000"/>
                </a:solidFill>
                <a:latin typeface="Merriweather" pitchFamily="34" charset="0"/>
                <a:ea typeface="Merriweather" pitchFamily="34" charset="-122"/>
                <a:cs typeface="Merriweather" pitchFamily="34" charset="-120"/>
              </a:rPr>
              <a:t>1</a:t>
            </a:r>
            <a:endParaRPr lang="en-US" sz="2200" dirty="0"/>
          </a:p>
        </p:txBody>
      </p:sp>
      <p:sp>
        <p:nvSpPr>
          <p:cNvPr id="7" name="Text 5"/>
          <p:cNvSpPr/>
          <p:nvPr/>
        </p:nvSpPr>
        <p:spPr>
          <a:xfrm>
            <a:off x="1079063" y="2766893"/>
            <a:ext cx="2912745" cy="363974"/>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ea typeface="Merriweather" pitchFamily="34" charset="-122"/>
                <a:cs typeface="Merriweather" pitchFamily="34" charset="-120"/>
              </a:rPr>
              <a:t>Montana</a:t>
            </a:r>
            <a:endParaRPr lang="en-US" sz="2250" dirty="0"/>
          </a:p>
        </p:txBody>
      </p:sp>
      <p:sp>
        <p:nvSpPr>
          <p:cNvPr id="8" name="Text 6"/>
          <p:cNvSpPr/>
          <p:nvPr/>
        </p:nvSpPr>
        <p:spPr>
          <a:xfrm>
            <a:off x="1079063" y="3270647"/>
            <a:ext cx="3650694" cy="745569"/>
          </a:xfrm>
          <a:prstGeom prst="rect">
            <a:avLst/>
          </a:prstGeom>
          <a:noFill/>
          <a:ln/>
        </p:spPr>
        <p:txBody>
          <a:bodyPr wrap="squar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Top-performing location with highest total sales</a:t>
            </a:r>
            <a:endParaRPr lang="en-US" sz="1800" dirty="0"/>
          </a:p>
        </p:txBody>
      </p:sp>
      <p:sp>
        <p:nvSpPr>
          <p:cNvPr id="9" name="Shape 7"/>
          <p:cNvSpPr/>
          <p:nvPr/>
        </p:nvSpPr>
        <p:spPr>
          <a:xfrm>
            <a:off x="5226248" y="2184440"/>
            <a:ext cx="4177784" cy="2095262"/>
          </a:xfrm>
          <a:prstGeom prst="roundRect">
            <a:avLst>
              <a:gd name="adj" fmla="val 6983"/>
            </a:avLst>
          </a:prstGeom>
          <a:solidFill>
            <a:srgbClr val="09151A">
              <a:alpha val="95000"/>
            </a:srgbClr>
          </a:solidFill>
          <a:ln/>
        </p:spPr>
      </p:sp>
      <p:sp>
        <p:nvSpPr>
          <p:cNvPr id="10" name="Shape 8"/>
          <p:cNvSpPr/>
          <p:nvPr/>
        </p:nvSpPr>
        <p:spPr>
          <a:xfrm>
            <a:off x="5226248" y="2153960"/>
            <a:ext cx="4177784" cy="121920"/>
          </a:xfrm>
          <a:prstGeom prst="roundRect">
            <a:avLst>
              <a:gd name="adj" fmla="val 80274"/>
            </a:avLst>
          </a:prstGeom>
          <a:solidFill>
            <a:srgbClr val="609DFF"/>
          </a:solidFill>
          <a:ln/>
        </p:spPr>
      </p:sp>
      <p:sp>
        <p:nvSpPr>
          <p:cNvPr id="11" name="Shape 9"/>
          <p:cNvSpPr/>
          <p:nvPr/>
        </p:nvSpPr>
        <p:spPr>
          <a:xfrm>
            <a:off x="6965573" y="1834991"/>
            <a:ext cx="699016" cy="699016"/>
          </a:xfrm>
          <a:prstGeom prst="roundRect">
            <a:avLst>
              <a:gd name="adj" fmla="val 130812"/>
            </a:avLst>
          </a:prstGeom>
          <a:solidFill>
            <a:srgbClr val="609DFF"/>
          </a:solidFill>
          <a:ln/>
        </p:spPr>
      </p:sp>
      <p:sp>
        <p:nvSpPr>
          <p:cNvPr id="12" name="Text 10"/>
          <p:cNvSpPr/>
          <p:nvPr/>
        </p:nvSpPr>
        <p:spPr>
          <a:xfrm>
            <a:off x="7175242" y="2009775"/>
            <a:ext cx="279559" cy="349448"/>
          </a:xfrm>
          <a:prstGeom prst="rect">
            <a:avLst/>
          </a:prstGeom>
          <a:noFill/>
          <a:ln/>
        </p:spPr>
        <p:txBody>
          <a:bodyPr wrap="none" lIns="0" tIns="0" rIns="0" bIns="0" rtlCol="0" anchor="t"/>
          <a:lstStyle/>
          <a:p>
            <a:pPr marL="0" indent="0" algn="l">
              <a:lnSpc>
                <a:spcPts val="3500"/>
              </a:lnSpc>
              <a:buNone/>
            </a:pPr>
            <a:r>
              <a:rPr lang="en-US" sz="2200" dirty="0">
                <a:solidFill>
                  <a:srgbClr val="000000"/>
                </a:solidFill>
                <a:latin typeface="Merriweather" pitchFamily="34" charset="0"/>
                <a:ea typeface="Merriweather" pitchFamily="34" charset="-122"/>
                <a:cs typeface="Merriweather" pitchFamily="34" charset="-120"/>
              </a:rPr>
              <a:t>2</a:t>
            </a:r>
            <a:endParaRPr lang="en-US" sz="2200" dirty="0"/>
          </a:p>
        </p:txBody>
      </p:sp>
      <p:sp>
        <p:nvSpPr>
          <p:cNvPr id="13" name="Text 11"/>
          <p:cNvSpPr/>
          <p:nvPr/>
        </p:nvSpPr>
        <p:spPr>
          <a:xfrm>
            <a:off x="5489734" y="2766893"/>
            <a:ext cx="2912745" cy="363974"/>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rPr>
              <a:t>Illinois</a:t>
            </a:r>
          </a:p>
          <a:p>
            <a:pPr marL="0" indent="0" algn="l">
              <a:lnSpc>
                <a:spcPts val="2850"/>
              </a:lnSpc>
              <a:buNone/>
            </a:pPr>
            <a:endParaRPr lang="en-US" sz="2250" dirty="0"/>
          </a:p>
        </p:txBody>
      </p:sp>
      <p:sp>
        <p:nvSpPr>
          <p:cNvPr id="14" name="Text 12"/>
          <p:cNvSpPr/>
          <p:nvPr/>
        </p:nvSpPr>
        <p:spPr>
          <a:xfrm>
            <a:off x="5489734" y="3270647"/>
            <a:ext cx="3650813" cy="372785"/>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Second highest sales location</a:t>
            </a:r>
            <a:endParaRPr lang="en-US" sz="1800" dirty="0"/>
          </a:p>
        </p:txBody>
      </p:sp>
      <p:sp>
        <p:nvSpPr>
          <p:cNvPr id="15" name="Shape 13"/>
          <p:cNvSpPr/>
          <p:nvPr/>
        </p:nvSpPr>
        <p:spPr>
          <a:xfrm>
            <a:off x="9637038" y="2184440"/>
            <a:ext cx="4177784" cy="2095262"/>
          </a:xfrm>
          <a:prstGeom prst="roundRect">
            <a:avLst>
              <a:gd name="adj" fmla="val 6983"/>
            </a:avLst>
          </a:prstGeom>
          <a:solidFill>
            <a:srgbClr val="09151A">
              <a:alpha val="95000"/>
            </a:srgbClr>
          </a:solidFill>
          <a:ln/>
        </p:spPr>
      </p:sp>
      <p:sp>
        <p:nvSpPr>
          <p:cNvPr id="16" name="Shape 14"/>
          <p:cNvSpPr/>
          <p:nvPr/>
        </p:nvSpPr>
        <p:spPr>
          <a:xfrm>
            <a:off x="9637038" y="2153960"/>
            <a:ext cx="4177784" cy="121920"/>
          </a:xfrm>
          <a:prstGeom prst="roundRect">
            <a:avLst>
              <a:gd name="adj" fmla="val 80274"/>
            </a:avLst>
          </a:prstGeom>
          <a:solidFill>
            <a:srgbClr val="609DFF"/>
          </a:solidFill>
          <a:ln/>
        </p:spPr>
      </p:sp>
      <p:sp>
        <p:nvSpPr>
          <p:cNvPr id="17" name="Shape 15"/>
          <p:cNvSpPr/>
          <p:nvPr/>
        </p:nvSpPr>
        <p:spPr>
          <a:xfrm>
            <a:off x="11376362" y="1834991"/>
            <a:ext cx="699016" cy="699016"/>
          </a:xfrm>
          <a:prstGeom prst="roundRect">
            <a:avLst>
              <a:gd name="adj" fmla="val 130812"/>
            </a:avLst>
          </a:prstGeom>
          <a:solidFill>
            <a:srgbClr val="609DFF"/>
          </a:solidFill>
          <a:ln/>
        </p:spPr>
      </p:sp>
      <p:sp>
        <p:nvSpPr>
          <p:cNvPr id="18" name="Text 16"/>
          <p:cNvSpPr/>
          <p:nvPr/>
        </p:nvSpPr>
        <p:spPr>
          <a:xfrm>
            <a:off x="11586031" y="2009775"/>
            <a:ext cx="279559" cy="349448"/>
          </a:xfrm>
          <a:prstGeom prst="rect">
            <a:avLst/>
          </a:prstGeom>
          <a:noFill/>
          <a:ln/>
        </p:spPr>
        <p:txBody>
          <a:bodyPr wrap="none" lIns="0" tIns="0" rIns="0" bIns="0" rtlCol="0" anchor="t"/>
          <a:lstStyle/>
          <a:p>
            <a:pPr marL="0" indent="0" algn="l">
              <a:lnSpc>
                <a:spcPts val="3500"/>
              </a:lnSpc>
              <a:buNone/>
            </a:pPr>
            <a:r>
              <a:rPr lang="en-US" sz="2200" dirty="0">
                <a:solidFill>
                  <a:srgbClr val="000000"/>
                </a:solidFill>
                <a:latin typeface="Merriweather" pitchFamily="34" charset="0"/>
                <a:ea typeface="Merriweather" pitchFamily="34" charset="-122"/>
                <a:cs typeface="Merriweather" pitchFamily="34" charset="-120"/>
              </a:rPr>
              <a:t>3</a:t>
            </a:r>
            <a:endParaRPr lang="en-US" sz="2200" dirty="0"/>
          </a:p>
        </p:txBody>
      </p:sp>
      <p:sp>
        <p:nvSpPr>
          <p:cNvPr id="19" name="Text 17"/>
          <p:cNvSpPr/>
          <p:nvPr/>
        </p:nvSpPr>
        <p:spPr>
          <a:xfrm>
            <a:off x="9900523" y="2766893"/>
            <a:ext cx="2912745" cy="363974"/>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rPr>
              <a:t>California</a:t>
            </a:r>
          </a:p>
          <a:p>
            <a:pPr marL="0" indent="0" algn="l">
              <a:lnSpc>
                <a:spcPts val="2850"/>
              </a:lnSpc>
              <a:buNone/>
            </a:pPr>
            <a:endParaRPr lang="en-US" sz="2250" dirty="0"/>
          </a:p>
        </p:txBody>
      </p:sp>
      <p:sp>
        <p:nvSpPr>
          <p:cNvPr id="20" name="Text 18"/>
          <p:cNvSpPr/>
          <p:nvPr/>
        </p:nvSpPr>
        <p:spPr>
          <a:xfrm>
            <a:off x="9900523" y="3270647"/>
            <a:ext cx="3650813" cy="372785"/>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Third in sales performance</a:t>
            </a:r>
            <a:endParaRPr lang="en-US" sz="1800" dirty="0"/>
          </a:p>
        </p:txBody>
      </p:sp>
      <p:sp>
        <p:nvSpPr>
          <p:cNvPr id="21" name="Shape 19"/>
          <p:cNvSpPr/>
          <p:nvPr/>
        </p:nvSpPr>
        <p:spPr>
          <a:xfrm>
            <a:off x="815578" y="4862155"/>
            <a:ext cx="6383060" cy="1722477"/>
          </a:xfrm>
          <a:prstGeom prst="roundRect">
            <a:avLst>
              <a:gd name="adj" fmla="val 8494"/>
            </a:avLst>
          </a:prstGeom>
          <a:solidFill>
            <a:srgbClr val="09151A">
              <a:alpha val="95000"/>
            </a:srgbClr>
          </a:solidFill>
          <a:ln/>
        </p:spPr>
      </p:sp>
      <p:sp>
        <p:nvSpPr>
          <p:cNvPr id="22" name="Shape 20"/>
          <p:cNvSpPr/>
          <p:nvPr/>
        </p:nvSpPr>
        <p:spPr>
          <a:xfrm>
            <a:off x="815578" y="4831675"/>
            <a:ext cx="6383060" cy="121920"/>
          </a:xfrm>
          <a:prstGeom prst="roundRect">
            <a:avLst>
              <a:gd name="adj" fmla="val 80274"/>
            </a:avLst>
          </a:prstGeom>
          <a:solidFill>
            <a:srgbClr val="609DFF"/>
          </a:solidFill>
          <a:ln/>
        </p:spPr>
      </p:sp>
      <p:sp>
        <p:nvSpPr>
          <p:cNvPr id="23" name="Shape 21"/>
          <p:cNvSpPr/>
          <p:nvPr/>
        </p:nvSpPr>
        <p:spPr>
          <a:xfrm>
            <a:off x="3657540" y="4512707"/>
            <a:ext cx="699016" cy="699016"/>
          </a:xfrm>
          <a:prstGeom prst="roundRect">
            <a:avLst>
              <a:gd name="adj" fmla="val 130812"/>
            </a:avLst>
          </a:prstGeom>
          <a:solidFill>
            <a:srgbClr val="609DFF"/>
          </a:solidFill>
          <a:ln/>
        </p:spPr>
      </p:sp>
      <p:sp>
        <p:nvSpPr>
          <p:cNvPr id="24" name="Text 22"/>
          <p:cNvSpPr/>
          <p:nvPr/>
        </p:nvSpPr>
        <p:spPr>
          <a:xfrm>
            <a:off x="3867210" y="4687491"/>
            <a:ext cx="279559" cy="349448"/>
          </a:xfrm>
          <a:prstGeom prst="rect">
            <a:avLst/>
          </a:prstGeom>
          <a:noFill/>
          <a:ln/>
        </p:spPr>
        <p:txBody>
          <a:bodyPr wrap="none" lIns="0" tIns="0" rIns="0" bIns="0" rtlCol="0" anchor="t"/>
          <a:lstStyle/>
          <a:p>
            <a:pPr marL="0" indent="0" algn="l">
              <a:lnSpc>
                <a:spcPts val="3500"/>
              </a:lnSpc>
              <a:buNone/>
            </a:pPr>
            <a:r>
              <a:rPr lang="en-US" sz="2200" dirty="0">
                <a:solidFill>
                  <a:srgbClr val="000000"/>
                </a:solidFill>
                <a:latin typeface="Merriweather" pitchFamily="34" charset="0"/>
                <a:ea typeface="Merriweather" pitchFamily="34" charset="-122"/>
                <a:cs typeface="Merriweather" pitchFamily="34" charset="-120"/>
              </a:rPr>
              <a:t>4</a:t>
            </a:r>
            <a:endParaRPr lang="en-US" sz="2200" dirty="0"/>
          </a:p>
        </p:txBody>
      </p:sp>
      <p:sp>
        <p:nvSpPr>
          <p:cNvPr id="25" name="Text 23"/>
          <p:cNvSpPr/>
          <p:nvPr/>
        </p:nvSpPr>
        <p:spPr>
          <a:xfrm>
            <a:off x="1079063" y="5444609"/>
            <a:ext cx="2912745" cy="363974"/>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rPr>
              <a:t>Idaho</a:t>
            </a:r>
            <a:endParaRPr lang="en-US" sz="2250" dirty="0"/>
          </a:p>
        </p:txBody>
      </p:sp>
      <p:sp>
        <p:nvSpPr>
          <p:cNvPr id="26" name="Text 24"/>
          <p:cNvSpPr/>
          <p:nvPr/>
        </p:nvSpPr>
        <p:spPr>
          <a:xfrm>
            <a:off x="1079063" y="5948363"/>
            <a:ext cx="5856089" cy="372785"/>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Fourth highest revenue generator</a:t>
            </a:r>
            <a:endParaRPr lang="en-US" sz="1800" dirty="0"/>
          </a:p>
        </p:txBody>
      </p:sp>
      <p:sp>
        <p:nvSpPr>
          <p:cNvPr id="27" name="Shape 25"/>
          <p:cNvSpPr/>
          <p:nvPr/>
        </p:nvSpPr>
        <p:spPr>
          <a:xfrm>
            <a:off x="7431643" y="4862155"/>
            <a:ext cx="6383179" cy="1722477"/>
          </a:xfrm>
          <a:prstGeom prst="roundRect">
            <a:avLst>
              <a:gd name="adj" fmla="val 8494"/>
            </a:avLst>
          </a:prstGeom>
          <a:solidFill>
            <a:srgbClr val="09151A">
              <a:alpha val="95000"/>
            </a:srgbClr>
          </a:solidFill>
          <a:ln/>
        </p:spPr>
      </p:sp>
      <p:sp>
        <p:nvSpPr>
          <p:cNvPr id="28" name="Shape 26"/>
          <p:cNvSpPr/>
          <p:nvPr/>
        </p:nvSpPr>
        <p:spPr>
          <a:xfrm>
            <a:off x="7431643" y="4831675"/>
            <a:ext cx="6383179" cy="121920"/>
          </a:xfrm>
          <a:prstGeom prst="roundRect">
            <a:avLst>
              <a:gd name="adj" fmla="val 80274"/>
            </a:avLst>
          </a:prstGeom>
          <a:solidFill>
            <a:srgbClr val="609DFF"/>
          </a:solidFill>
          <a:ln/>
        </p:spPr>
      </p:sp>
      <p:sp>
        <p:nvSpPr>
          <p:cNvPr id="29" name="Shape 27"/>
          <p:cNvSpPr/>
          <p:nvPr/>
        </p:nvSpPr>
        <p:spPr>
          <a:xfrm>
            <a:off x="10273725" y="4512707"/>
            <a:ext cx="699016" cy="699016"/>
          </a:xfrm>
          <a:prstGeom prst="roundRect">
            <a:avLst>
              <a:gd name="adj" fmla="val 130812"/>
            </a:avLst>
          </a:prstGeom>
          <a:solidFill>
            <a:srgbClr val="609DFF"/>
          </a:solidFill>
          <a:ln/>
        </p:spPr>
      </p:sp>
      <p:sp>
        <p:nvSpPr>
          <p:cNvPr id="30" name="Text 28"/>
          <p:cNvSpPr/>
          <p:nvPr/>
        </p:nvSpPr>
        <p:spPr>
          <a:xfrm>
            <a:off x="10483394" y="4687491"/>
            <a:ext cx="279559" cy="349448"/>
          </a:xfrm>
          <a:prstGeom prst="rect">
            <a:avLst/>
          </a:prstGeom>
          <a:noFill/>
          <a:ln/>
        </p:spPr>
        <p:txBody>
          <a:bodyPr wrap="none" lIns="0" tIns="0" rIns="0" bIns="0" rtlCol="0" anchor="t"/>
          <a:lstStyle/>
          <a:p>
            <a:pPr marL="0" indent="0" algn="l">
              <a:lnSpc>
                <a:spcPts val="3500"/>
              </a:lnSpc>
              <a:buNone/>
            </a:pPr>
            <a:r>
              <a:rPr lang="en-US" sz="2200" dirty="0">
                <a:solidFill>
                  <a:srgbClr val="000000"/>
                </a:solidFill>
                <a:latin typeface="Merriweather" pitchFamily="34" charset="0"/>
                <a:ea typeface="Merriweather" pitchFamily="34" charset="-122"/>
                <a:cs typeface="Merriweather" pitchFamily="34" charset="-120"/>
              </a:rPr>
              <a:t>5</a:t>
            </a:r>
            <a:endParaRPr lang="en-US" sz="2200" dirty="0"/>
          </a:p>
        </p:txBody>
      </p:sp>
      <p:sp>
        <p:nvSpPr>
          <p:cNvPr id="31" name="Text 29"/>
          <p:cNvSpPr/>
          <p:nvPr/>
        </p:nvSpPr>
        <p:spPr>
          <a:xfrm>
            <a:off x="7695128" y="5444609"/>
            <a:ext cx="2912745" cy="363974"/>
          </a:xfrm>
          <a:prstGeom prst="rect">
            <a:avLst/>
          </a:prstGeom>
          <a:noFill/>
          <a:ln/>
        </p:spPr>
        <p:txBody>
          <a:bodyPr wrap="none" lIns="0" tIns="0" rIns="0" bIns="0" rtlCol="0" anchor="t"/>
          <a:lstStyle/>
          <a:p>
            <a:pPr marL="0" indent="0" algn="l">
              <a:lnSpc>
                <a:spcPts val="2850"/>
              </a:lnSpc>
              <a:buNone/>
            </a:pPr>
            <a:r>
              <a:rPr lang="en-US" sz="2250" dirty="0">
                <a:solidFill>
                  <a:srgbClr val="E2E6E9"/>
                </a:solidFill>
                <a:latin typeface="Merriweather" pitchFamily="34" charset="0"/>
                <a:ea typeface="Merriweather" pitchFamily="34" charset="-122"/>
                <a:cs typeface="Merriweather" pitchFamily="34" charset="-120"/>
              </a:rPr>
              <a:t>Nevada</a:t>
            </a:r>
            <a:endParaRPr lang="en-US" sz="2250" dirty="0"/>
          </a:p>
        </p:txBody>
      </p:sp>
      <p:sp>
        <p:nvSpPr>
          <p:cNvPr id="32" name="Text 30"/>
          <p:cNvSpPr/>
          <p:nvPr/>
        </p:nvSpPr>
        <p:spPr>
          <a:xfrm>
            <a:off x="7695128" y="5948363"/>
            <a:ext cx="5856208" cy="372785"/>
          </a:xfrm>
          <a:prstGeom prst="rect">
            <a:avLst/>
          </a:prstGeom>
          <a:noFill/>
          <a:ln/>
        </p:spPr>
        <p:txBody>
          <a:bodyPr wrap="none" lIns="0" tIns="0" rIns="0" bIns="0" rtlCol="0" anchor="t"/>
          <a:lstStyle/>
          <a:p>
            <a:pPr marL="0" indent="0" algn="l">
              <a:lnSpc>
                <a:spcPts val="2900"/>
              </a:lnSpc>
              <a:buNone/>
            </a:pPr>
            <a:r>
              <a:rPr lang="en-US" sz="1800" dirty="0">
                <a:solidFill>
                  <a:srgbClr val="E2E6E9"/>
                </a:solidFill>
                <a:latin typeface="Merriweather" pitchFamily="34" charset="0"/>
                <a:ea typeface="Merriweather" pitchFamily="34" charset="-122"/>
                <a:cs typeface="Merriweather" pitchFamily="34" charset="-120"/>
              </a:rPr>
              <a:t>Fifth top-selling location</a:t>
            </a:r>
            <a:endParaRPr lang="en-US" sz="1800" dirty="0"/>
          </a:p>
        </p:txBody>
      </p:sp>
      <p:sp>
        <p:nvSpPr>
          <p:cNvPr id="33" name="Text 31"/>
          <p:cNvSpPr/>
          <p:nvPr/>
        </p:nvSpPr>
        <p:spPr>
          <a:xfrm>
            <a:off x="815578" y="6846689"/>
            <a:ext cx="12999244" cy="745569"/>
          </a:xfrm>
          <a:prstGeom prst="rect">
            <a:avLst/>
          </a:prstGeom>
          <a:noFill/>
          <a:ln/>
        </p:spPr>
        <p:txBody>
          <a:bodyPr wrap="square" lIns="0" tIns="0" rIns="0" bIns="0" rtlCol="0" anchor="t"/>
          <a:lstStyle/>
          <a:p>
            <a:pPr marL="0" indent="0" algn="l">
              <a:lnSpc>
                <a:spcPts val="2900"/>
              </a:lnSpc>
              <a:buNone/>
            </a:pPr>
            <a:r>
              <a:rPr lang="en-US" sz="1800" b="1" dirty="0">
                <a:solidFill>
                  <a:srgbClr val="E2E6E9"/>
                </a:solidFill>
                <a:latin typeface="Merriweather" pitchFamily="34" charset="0"/>
                <a:ea typeface="Merriweather" pitchFamily="34" charset="-122"/>
                <a:cs typeface="Merriweather" pitchFamily="34" charset="-120"/>
              </a:rPr>
              <a:t>Product Size Preferences:</a:t>
            </a:r>
            <a:r>
              <a:rPr lang="en-US" sz="1800" dirty="0">
                <a:solidFill>
                  <a:srgbClr val="E2E6E9"/>
                </a:solidFill>
                <a:latin typeface="Merriweather" pitchFamily="34" charset="0"/>
                <a:ea typeface="Merriweather" pitchFamily="34" charset="-122"/>
                <a:cs typeface="Merriweather" pitchFamily="34" charset="-120"/>
              </a:rPr>
              <a:t> Medium size products dominate sales, followed by Large and Small sizes, indicating clear customer preferences for standard sizing.</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224320"/>
            <a:ext cx="8333899" cy="771287"/>
          </a:xfrm>
          <a:prstGeom prst="rect">
            <a:avLst/>
          </a:prstGeom>
          <a:noFill/>
          <a:ln/>
        </p:spPr>
        <p:txBody>
          <a:bodyPr wrap="none" lIns="0" tIns="0" rIns="0" bIns="0" rtlCol="0" anchor="t"/>
          <a:lstStyle/>
          <a:p>
            <a:pPr marL="0" indent="0" algn="l">
              <a:lnSpc>
                <a:spcPts val="6050"/>
              </a:lnSpc>
              <a:buNone/>
            </a:pPr>
            <a:r>
              <a:rPr lang="en-US" sz="4850" dirty="0">
                <a:solidFill>
                  <a:srgbClr val="F5F0F0"/>
                </a:solidFill>
                <a:latin typeface="Merriweather" pitchFamily="34" charset="0"/>
                <a:ea typeface="Merriweather" pitchFamily="34" charset="-122"/>
                <a:cs typeface="Merriweather" pitchFamily="34" charset="-120"/>
              </a:rPr>
              <a:t>Customer Behavior Patterns</a:t>
            </a:r>
            <a:endParaRPr lang="en-US" sz="4850" dirty="0"/>
          </a:p>
        </p:txBody>
      </p:sp>
      <p:sp>
        <p:nvSpPr>
          <p:cNvPr id="3" name="Text 1"/>
          <p:cNvSpPr/>
          <p:nvPr/>
        </p:nvSpPr>
        <p:spPr>
          <a:xfrm>
            <a:off x="1601629" y="2567940"/>
            <a:ext cx="3085386" cy="385524"/>
          </a:xfrm>
          <a:prstGeom prst="rect">
            <a:avLst/>
          </a:prstGeom>
          <a:noFill/>
          <a:ln/>
        </p:spPr>
        <p:txBody>
          <a:bodyPr wrap="none" lIns="0" tIns="0" rIns="0" bIns="0" rtlCol="0" anchor="t"/>
          <a:lstStyle/>
          <a:p>
            <a:pPr marL="0" indent="0" algn="r">
              <a:lnSpc>
                <a:spcPts val="3000"/>
              </a:lnSpc>
              <a:buNone/>
            </a:pPr>
            <a:r>
              <a:rPr lang="en-US" sz="2400" dirty="0">
                <a:solidFill>
                  <a:srgbClr val="E2E6E9"/>
                </a:solidFill>
                <a:latin typeface="Merriweather" pitchFamily="34" charset="0"/>
                <a:ea typeface="Merriweather" pitchFamily="34" charset="-122"/>
                <a:cs typeface="Merriweather" pitchFamily="34" charset="-120"/>
              </a:rPr>
              <a:t>Purchase Frequency</a:t>
            </a:r>
            <a:endParaRPr lang="en-US" sz="2400" dirty="0"/>
          </a:p>
        </p:txBody>
      </p:sp>
      <p:sp>
        <p:nvSpPr>
          <p:cNvPr id="4" name="Text 2"/>
          <p:cNvSpPr/>
          <p:nvPr/>
        </p:nvSpPr>
        <p:spPr>
          <a:xfrm>
            <a:off x="863798" y="3101459"/>
            <a:ext cx="3823216" cy="1579245"/>
          </a:xfrm>
          <a:prstGeom prst="rect">
            <a:avLst/>
          </a:prstGeom>
          <a:noFill/>
          <a:ln/>
        </p:spPr>
        <p:txBody>
          <a:bodyPr wrap="square" lIns="0" tIns="0" rIns="0" bIns="0" rtlCol="0" anchor="t"/>
          <a:lstStyle/>
          <a:p>
            <a:pPr marL="0" indent="0" algn="r">
              <a:lnSpc>
                <a:spcPts val="3100"/>
              </a:lnSpc>
              <a:buNone/>
            </a:pPr>
            <a:r>
              <a:rPr lang="en-US" sz="1900" dirty="0">
                <a:solidFill>
                  <a:srgbClr val="E2E6E9"/>
                </a:solidFill>
                <a:latin typeface="Merriweather" pitchFamily="34" charset="0"/>
                <a:ea typeface="Merriweather" pitchFamily="34" charset="-122"/>
                <a:cs typeface="Merriweather" pitchFamily="34" charset="-120"/>
              </a:rPr>
              <a:t>Customers shop weekly, bi-weekly, fortnightly, quarterly, and annually with varying patterns.</a:t>
            </a:r>
            <a:endParaRPr lang="en-US" sz="1900" dirty="0"/>
          </a:p>
        </p:txBody>
      </p:sp>
      <p:pic>
        <p:nvPicPr>
          <p:cNvPr id="5" name="Image 0" descr="preencoded.png"/>
          <p:cNvPicPr>
            <a:picLocks noChangeAspect="1"/>
          </p:cNvPicPr>
          <p:nvPr/>
        </p:nvPicPr>
        <p:blipFill>
          <a:blip r:embed="rId3"/>
          <a:stretch>
            <a:fillRect/>
          </a:stretch>
        </p:blipFill>
        <p:spPr>
          <a:xfrm>
            <a:off x="5057180" y="2489240"/>
            <a:ext cx="4515922" cy="4515922"/>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2775" y="3444835"/>
            <a:ext cx="369213" cy="369213"/>
          </a:xfrm>
          <a:prstGeom prst="rect">
            <a:avLst/>
          </a:prstGeom>
        </p:spPr>
      </p:pic>
      <p:sp>
        <p:nvSpPr>
          <p:cNvPr id="7" name="Text 3"/>
          <p:cNvSpPr/>
          <p:nvPr/>
        </p:nvSpPr>
        <p:spPr>
          <a:xfrm>
            <a:off x="9943267" y="2567940"/>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Review Ratings</a:t>
            </a:r>
            <a:endParaRPr lang="en-US" sz="2400" dirty="0"/>
          </a:p>
        </p:txBody>
      </p:sp>
      <p:sp>
        <p:nvSpPr>
          <p:cNvPr id="8" name="Text 4"/>
          <p:cNvSpPr/>
          <p:nvPr/>
        </p:nvSpPr>
        <p:spPr>
          <a:xfrm>
            <a:off x="9943267" y="3101459"/>
            <a:ext cx="3823335" cy="1579245"/>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Average customer satisfaction measured through review ratings indicates product performance.</a:t>
            </a:r>
            <a:endParaRPr lang="en-US" sz="1900" dirty="0"/>
          </a:p>
        </p:txBody>
      </p:sp>
      <p:pic>
        <p:nvPicPr>
          <p:cNvPr id="9" name="Image 2" descr="preencoded.png"/>
          <p:cNvPicPr>
            <a:picLocks noChangeAspect="1"/>
          </p:cNvPicPr>
          <p:nvPr/>
        </p:nvPicPr>
        <p:blipFill>
          <a:blip r:embed="rId6"/>
          <a:stretch>
            <a:fillRect/>
          </a:stretch>
        </p:blipFill>
        <p:spPr>
          <a:xfrm>
            <a:off x="5057180" y="2489240"/>
            <a:ext cx="4515922" cy="4515922"/>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48055" y="3444835"/>
            <a:ext cx="369213" cy="369213"/>
          </a:xfrm>
          <a:prstGeom prst="rect">
            <a:avLst/>
          </a:prstGeom>
        </p:spPr>
      </p:pic>
      <p:sp>
        <p:nvSpPr>
          <p:cNvPr id="11" name="Text 5"/>
          <p:cNvSpPr/>
          <p:nvPr/>
        </p:nvSpPr>
        <p:spPr>
          <a:xfrm>
            <a:off x="9943267" y="5208389"/>
            <a:ext cx="3085386" cy="385524"/>
          </a:xfrm>
          <a:prstGeom prst="rect">
            <a:avLst/>
          </a:prstGeom>
          <a:noFill/>
          <a:ln/>
        </p:spPr>
        <p:txBody>
          <a:bodyPr wrap="none" lIns="0" tIns="0" rIns="0" bIns="0" rtlCol="0" anchor="t"/>
          <a:lstStyle/>
          <a:p>
            <a:pPr marL="0" indent="0" algn="l">
              <a:lnSpc>
                <a:spcPts val="3000"/>
              </a:lnSpc>
              <a:buNone/>
            </a:pPr>
            <a:r>
              <a:rPr lang="en-US" sz="2400" dirty="0">
                <a:solidFill>
                  <a:srgbClr val="E2E6E9"/>
                </a:solidFill>
                <a:latin typeface="Merriweather" pitchFamily="34" charset="0"/>
                <a:ea typeface="Merriweather" pitchFamily="34" charset="-122"/>
                <a:cs typeface="Merriweather" pitchFamily="34" charset="-120"/>
              </a:rPr>
              <a:t>Subscription Status</a:t>
            </a:r>
            <a:endParaRPr lang="en-US" sz="2400" dirty="0"/>
          </a:p>
        </p:txBody>
      </p:sp>
      <p:sp>
        <p:nvSpPr>
          <p:cNvPr id="12" name="Text 6"/>
          <p:cNvSpPr/>
          <p:nvPr/>
        </p:nvSpPr>
        <p:spPr>
          <a:xfrm>
            <a:off x="9943267" y="5741908"/>
            <a:ext cx="3823335" cy="1184434"/>
          </a:xfrm>
          <a:prstGeom prst="rect">
            <a:avLst/>
          </a:prstGeom>
          <a:noFill/>
          <a:ln/>
        </p:spPr>
        <p:txBody>
          <a:bodyPr wrap="square" lIns="0" tIns="0" rIns="0" bIns="0" rtlCol="0" anchor="t"/>
          <a:lstStyle/>
          <a:p>
            <a:pPr marL="0" indent="0" algn="l">
              <a:lnSpc>
                <a:spcPts val="3100"/>
              </a:lnSpc>
              <a:buNone/>
            </a:pPr>
            <a:r>
              <a:rPr lang="en-US" sz="1900" dirty="0">
                <a:solidFill>
                  <a:srgbClr val="E2E6E9"/>
                </a:solidFill>
                <a:latin typeface="Merriweather" pitchFamily="34" charset="0"/>
                <a:ea typeface="Merriweather" pitchFamily="34" charset="-122"/>
                <a:cs typeface="Merriweather" pitchFamily="34" charset="-120"/>
              </a:rPr>
              <a:t>Clear distinction between subscribed and non-subscribed users affects loyalty.</a:t>
            </a:r>
            <a:endParaRPr lang="en-US" sz="1900" dirty="0"/>
          </a:p>
        </p:txBody>
      </p:sp>
      <p:pic>
        <p:nvPicPr>
          <p:cNvPr id="13" name="Image 4" descr="preencoded.png"/>
          <p:cNvPicPr>
            <a:picLocks noChangeAspect="1"/>
          </p:cNvPicPr>
          <p:nvPr/>
        </p:nvPicPr>
        <p:blipFill>
          <a:blip r:embed="rId9"/>
          <a:stretch>
            <a:fillRect/>
          </a:stretch>
        </p:blipFill>
        <p:spPr>
          <a:xfrm>
            <a:off x="5057180" y="2489240"/>
            <a:ext cx="4515922" cy="4515922"/>
          </a:xfrm>
          <a:prstGeom prst="rect">
            <a:avLst/>
          </a:prstGeom>
        </p:spPr>
      </p:pic>
      <p:pic>
        <p:nvPicPr>
          <p:cNvPr id="1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8055" y="5680115"/>
            <a:ext cx="369213" cy="369213"/>
          </a:xfrm>
          <a:prstGeom prst="rect">
            <a:avLst/>
          </a:prstGeom>
        </p:spPr>
      </p:pic>
      <p:sp>
        <p:nvSpPr>
          <p:cNvPr id="15" name="Text 7"/>
          <p:cNvSpPr/>
          <p:nvPr/>
        </p:nvSpPr>
        <p:spPr>
          <a:xfrm>
            <a:off x="1601629" y="5208389"/>
            <a:ext cx="3085386" cy="385524"/>
          </a:xfrm>
          <a:prstGeom prst="rect">
            <a:avLst/>
          </a:prstGeom>
          <a:noFill/>
          <a:ln/>
        </p:spPr>
        <p:txBody>
          <a:bodyPr wrap="none" lIns="0" tIns="0" rIns="0" bIns="0" rtlCol="0" anchor="t"/>
          <a:lstStyle/>
          <a:p>
            <a:pPr marL="0" indent="0" algn="r">
              <a:lnSpc>
                <a:spcPts val="3000"/>
              </a:lnSpc>
              <a:buNone/>
            </a:pPr>
            <a:r>
              <a:rPr lang="en-US" sz="2400" dirty="0">
                <a:solidFill>
                  <a:srgbClr val="E2E6E9"/>
                </a:solidFill>
                <a:latin typeface="Merriweather" pitchFamily="34" charset="0"/>
                <a:ea typeface="Merriweather" pitchFamily="34" charset="-122"/>
                <a:cs typeface="Merriweather" pitchFamily="34" charset="-120"/>
              </a:rPr>
              <a:t>Discount Usage</a:t>
            </a:r>
            <a:endParaRPr lang="en-US" sz="2400" dirty="0"/>
          </a:p>
        </p:txBody>
      </p:sp>
      <p:sp>
        <p:nvSpPr>
          <p:cNvPr id="16" name="Text 8"/>
          <p:cNvSpPr/>
          <p:nvPr/>
        </p:nvSpPr>
        <p:spPr>
          <a:xfrm>
            <a:off x="863798" y="5741908"/>
            <a:ext cx="3823216" cy="1184434"/>
          </a:xfrm>
          <a:prstGeom prst="rect">
            <a:avLst/>
          </a:prstGeom>
          <a:noFill/>
          <a:ln/>
        </p:spPr>
        <p:txBody>
          <a:bodyPr wrap="square" lIns="0" tIns="0" rIns="0" bIns="0" rtlCol="0" anchor="t"/>
          <a:lstStyle/>
          <a:p>
            <a:pPr marL="0" indent="0" algn="r">
              <a:lnSpc>
                <a:spcPts val="3100"/>
              </a:lnSpc>
              <a:buNone/>
            </a:pPr>
            <a:r>
              <a:rPr lang="en-US" sz="1900" dirty="0">
                <a:solidFill>
                  <a:srgbClr val="E2E6E9"/>
                </a:solidFill>
                <a:latin typeface="Merriweather" pitchFamily="34" charset="0"/>
                <a:ea typeface="Merriweather" pitchFamily="34" charset="-122"/>
                <a:cs typeface="Merriweather" pitchFamily="34" charset="-120"/>
              </a:rPr>
              <a:t>Customers actively apply discounts, influencing purchase decisions and basket size.</a:t>
            </a:r>
            <a:endParaRPr lang="en-US" sz="1900" dirty="0"/>
          </a:p>
        </p:txBody>
      </p:sp>
      <p:pic>
        <p:nvPicPr>
          <p:cNvPr id="17" name="Image 6" descr="preencoded.png"/>
          <p:cNvPicPr>
            <a:picLocks noChangeAspect="1"/>
          </p:cNvPicPr>
          <p:nvPr/>
        </p:nvPicPr>
        <p:blipFill>
          <a:blip r:embed="rId12"/>
          <a:stretch>
            <a:fillRect/>
          </a:stretch>
        </p:blipFill>
        <p:spPr>
          <a:xfrm>
            <a:off x="5057180" y="2489240"/>
            <a:ext cx="4515922" cy="4515922"/>
          </a:xfrm>
          <a:prstGeom prst="rect">
            <a:avLst/>
          </a:prstGeom>
        </p:spPr>
      </p:pic>
      <p:pic>
        <p:nvPicPr>
          <p:cNvPr id="18"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12775" y="5680115"/>
            <a:ext cx="369213" cy="3692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7458"/>
          </a:xfrm>
          <a:prstGeom prst="rect">
            <a:avLst/>
          </a:prstGeom>
        </p:spPr>
      </p:pic>
      <p:sp>
        <p:nvSpPr>
          <p:cNvPr id="3" name="Text 0"/>
          <p:cNvSpPr/>
          <p:nvPr/>
        </p:nvSpPr>
        <p:spPr>
          <a:xfrm>
            <a:off x="704850" y="3231237"/>
            <a:ext cx="7887057" cy="629364"/>
          </a:xfrm>
          <a:prstGeom prst="rect">
            <a:avLst/>
          </a:prstGeom>
          <a:noFill/>
          <a:ln/>
        </p:spPr>
        <p:txBody>
          <a:bodyPr wrap="none" lIns="0" tIns="0" rIns="0" bIns="0" rtlCol="0" anchor="t"/>
          <a:lstStyle/>
          <a:p>
            <a:pPr marL="0" indent="0" algn="l">
              <a:lnSpc>
                <a:spcPts val="4950"/>
              </a:lnSpc>
              <a:buNone/>
            </a:pPr>
            <a:r>
              <a:rPr lang="en-US" sz="3950" dirty="0">
                <a:solidFill>
                  <a:srgbClr val="F5F0F0"/>
                </a:solidFill>
                <a:latin typeface="Merriweather" pitchFamily="34" charset="0"/>
                <a:ea typeface="Merriweather" pitchFamily="34" charset="-122"/>
                <a:cs typeface="Merriweather" pitchFamily="34" charset="-120"/>
              </a:rPr>
              <a:t>Seasonal &amp; Demographic Trends</a:t>
            </a:r>
            <a:endParaRPr lang="en-US" sz="3950" dirty="0"/>
          </a:p>
        </p:txBody>
      </p:sp>
      <p:sp>
        <p:nvSpPr>
          <p:cNvPr id="4" name="Text 1"/>
          <p:cNvSpPr/>
          <p:nvPr/>
        </p:nvSpPr>
        <p:spPr>
          <a:xfrm>
            <a:off x="704850" y="4363998"/>
            <a:ext cx="3020973" cy="377547"/>
          </a:xfrm>
          <a:prstGeom prst="rect">
            <a:avLst/>
          </a:prstGeom>
          <a:noFill/>
          <a:ln/>
        </p:spPr>
        <p:txBody>
          <a:bodyPr wrap="none" lIns="0" tIns="0" rIns="0" bIns="0" rtlCol="0" anchor="t"/>
          <a:lstStyle/>
          <a:p>
            <a:pPr marL="0" indent="0" algn="l">
              <a:lnSpc>
                <a:spcPts val="2950"/>
              </a:lnSpc>
              <a:buNone/>
            </a:pPr>
            <a:r>
              <a:rPr lang="en-US" sz="2350" dirty="0">
                <a:solidFill>
                  <a:srgbClr val="F5F0F0"/>
                </a:solidFill>
                <a:latin typeface="Merriweather" pitchFamily="34" charset="0"/>
                <a:ea typeface="Merriweather" pitchFamily="34" charset="-122"/>
                <a:cs typeface="Merriweather" pitchFamily="34" charset="-120"/>
              </a:rPr>
              <a:t>Seasonal Sales</a:t>
            </a:r>
            <a:endParaRPr lang="en-US" sz="2350" dirty="0"/>
          </a:p>
        </p:txBody>
      </p:sp>
      <p:sp>
        <p:nvSpPr>
          <p:cNvPr id="5" name="Text 2"/>
          <p:cNvSpPr/>
          <p:nvPr/>
        </p:nvSpPr>
        <p:spPr>
          <a:xfrm>
            <a:off x="704850" y="4942880"/>
            <a:ext cx="6364724" cy="966907"/>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Sales vary significantly across Spring, Summer, Fall, and Winter, with distinct seasonal purchasing patterns affecting inventory planning.</a:t>
            </a:r>
            <a:endParaRPr lang="en-US" sz="1550" dirty="0"/>
          </a:p>
        </p:txBody>
      </p:sp>
      <p:sp>
        <p:nvSpPr>
          <p:cNvPr id="6" name="Text 3"/>
          <p:cNvSpPr/>
          <p:nvPr/>
        </p:nvSpPr>
        <p:spPr>
          <a:xfrm>
            <a:off x="704850" y="6111121"/>
            <a:ext cx="3020973" cy="377547"/>
          </a:xfrm>
          <a:prstGeom prst="rect">
            <a:avLst/>
          </a:prstGeom>
          <a:noFill/>
          <a:ln/>
        </p:spPr>
        <p:txBody>
          <a:bodyPr wrap="none" lIns="0" tIns="0" rIns="0" bIns="0" rtlCol="0" anchor="t"/>
          <a:lstStyle/>
          <a:p>
            <a:pPr marL="0" indent="0" algn="l">
              <a:lnSpc>
                <a:spcPts val="2950"/>
              </a:lnSpc>
              <a:buNone/>
            </a:pPr>
            <a:r>
              <a:rPr lang="en-US" sz="2350" dirty="0">
                <a:solidFill>
                  <a:srgbClr val="F5F0F0"/>
                </a:solidFill>
                <a:latin typeface="Merriweather" pitchFamily="34" charset="0"/>
                <a:ea typeface="Merriweather" pitchFamily="34" charset="-122"/>
                <a:cs typeface="Merriweather" pitchFamily="34" charset="-120"/>
              </a:rPr>
              <a:t>Age Segmentation</a:t>
            </a:r>
            <a:endParaRPr lang="en-US" sz="2350" dirty="0"/>
          </a:p>
        </p:txBody>
      </p:sp>
      <p:sp>
        <p:nvSpPr>
          <p:cNvPr id="7" name="Text 4"/>
          <p:cNvSpPr/>
          <p:nvPr/>
        </p:nvSpPr>
        <p:spPr>
          <a:xfrm>
            <a:off x="704850" y="6690003"/>
            <a:ext cx="6364724" cy="644604"/>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Customers segmented into age groups reveal purchasing behavior differences across generations, from young adults to seniors.</a:t>
            </a:r>
            <a:endParaRPr lang="en-US" sz="1550" dirty="0"/>
          </a:p>
        </p:txBody>
      </p:sp>
      <p:sp>
        <p:nvSpPr>
          <p:cNvPr id="8" name="Text 5"/>
          <p:cNvSpPr/>
          <p:nvPr/>
        </p:nvSpPr>
        <p:spPr>
          <a:xfrm>
            <a:off x="7568446" y="4363998"/>
            <a:ext cx="3081099" cy="377547"/>
          </a:xfrm>
          <a:prstGeom prst="rect">
            <a:avLst/>
          </a:prstGeom>
          <a:noFill/>
          <a:ln/>
        </p:spPr>
        <p:txBody>
          <a:bodyPr wrap="none" lIns="0" tIns="0" rIns="0" bIns="0" rtlCol="0" anchor="t"/>
          <a:lstStyle/>
          <a:p>
            <a:pPr marL="0" indent="0" algn="l">
              <a:lnSpc>
                <a:spcPts val="2950"/>
              </a:lnSpc>
              <a:buNone/>
            </a:pPr>
            <a:r>
              <a:rPr lang="en-US" sz="2350" dirty="0">
                <a:solidFill>
                  <a:srgbClr val="F5F0F0"/>
                </a:solidFill>
                <a:latin typeface="Merriweather" pitchFamily="34" charset="0"/>
                <a:ea typeface="Merriweather" pitchFamily="34" charset="-122"/>
                <a:cs typeface="Merriweather" pitchFamily="34" charset="-120"/>
              </a:rPr>
              <a:t>Shipping Preferences</a:t>
            </a:r>
            <a:endParaRPr lang="en-US" sz="2350" dirty="0"/>
          </a:p>
        </p:txBody>
      </p:sp>
      <p:sp>
        <p:nvSpPr>
          <p:cNvPr id="9" name="Text 6"/>
          <p:cNvSpPr/>
          <p:nvPr/>
        </p:nvSpPr>
        <p:spPr>
          <a:xfrm>
            <a:off x="7568446" y="4942880"/>
            <a:ext cx="6364724" cy="644604"/>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Express, Standard, Free Shipping, Next Day Air, and 2-Day Shipping options show clear customer preferences.</a:t>
            </a:r>
            <a:endParaRPr lang="en-US" sz="1550" dirty="0"/>
          </a:p>
        </p:txBody>
      </p:sp>
      <p:sp>
        <p:nvSpPr>
          <p:cNvPr id="10" name="Text 7"/>
          <p:cNvSpPr/>
          <p:nvPr/>
        </p:nvSpPr>
        <p:spPr>
          <a:xfrm>
            <a:off x="7568446" y="5788819"/>
            <a:ext cx="3020973" cy="377547"/>
          </a:xfrm>
          <a:prstGeom prst="rect">
            <a:avLst/>
          </a:prstGeom>
          <a:noFill/>
          <a:ln/>
        </p:spPr>
        <p:txBody>
          <a:bodyPr wrap="none" lIns="0" tIns="0" rIns="0" bIns="0" rtlCol="0" anchor="t"/>
          <a:lstStyle/>
          <a:p>
            <a:pPr marL="0" indent="0" algn="l">
              <a:lnSpc>
                <a:spcPts val="2950"/>
              </a:lnSpc>
              <a:buNone/>
            </a:pPr>
            <a:r>
              <a:rPr lang="en-US" sz="2350" dirty="0">
                <a:solidFill>
                  <a:srgbClr val="F5F0F0"/>
                </a:solidFill>
                <a:latin typeface="Merriweather" pitchFamily="34" charset="0"/>
                <a:ea typeface="Merriweather" pitchFamily="34" charset="-122"/>
                <a:cs typeface="Merriweather" pitchFamily="34" charset="-120"/>
              </a:rPr>
              <a:t>Payment Methods</a:t>
            </a:r>
            <a:endParaRPr lang="en-US" sz="2350" dirty="0"/>
          </a:p>
        </p:txBody>
      </p:sp>
      <p:sp>
        <p:nvSpPr>
          <p:cNvPr id="11" name="Text 8"/>
          <p:cNvSpPr/>
          <p:nvPr/>
        </p:nvSpPr>
        <p:spPr>
          <a:xfrm>
            <a:off x="7568446" y="6367701"/>
            <a:ext cx="6364724" cy="644604"/>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Credit Card, PayPal, Cash, Debit Card, and Venmo usage patterns indicate diverse payment preferences.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219"/>
          </a:xfrm>
          <a:prstGeom prst="rect">
            <a:avLst/>
          </a:prstGeom>
        </p:spPr>
      </p:pic>
      <p:sp>
        <p:nvSpPr>
          <p:cNvPr id="3" name="Text 0"/>
          <p:cNvSpPr/>
          <p:nvPr/>
        </p:nvSpPr>
        <p:spPr>
          <a:xfrm>
            <a:off x="842724" y="662226"/>
            <a:ext cx="7458551" cy="1504950"/>
          </a:xfrm>
          <a:prstGeom prst="rect">
            <a:avLst/>
          </a:prstGeom>
          <a:noFill/>
          <a:ln/>
        </p:spPr>
        <p:txBody>
          <a:bodyPr wrap="square" lIns="0" tIns="0" rIns="0" bIns="0" rtlCol="0" anchor="t"/>
          <a:lstStyle/>
          <a:p>
            <a:pPr marL="0" indent="0" algn="l">
              <a:lnSpc>
                <a:spcPts val="5900"/>
              </a:lnSpc>
              <a:buNone/>
            </a:pPr>
            <a:r>
              <a:rPr lang="en-US" sz="4700" dirty="0">
                <a:solidFill>
                  <a:srgbClr val="F5F0F0"/>
                </a:solidFill>
                <a:latin typeface="Merriweather" pitchFamily="34" charset="0"/>
                <a:ea typeface="Merriweather" pitchFamily="34" charset="-122"/>
                <a:cs typeface="Merriweather" pitchFamily="34" charset="-120"/>
              </a:rPr>
              <a:t>Interactive Power BI Dashboard</a:t>
            </a:r>
            <a:endParaRPr lang="en-US" sz="4700" dirty="0"/>
          </a:p>
        </p:txBody>
      </p:sp>
      <p:sp>
        <p:nvSpPr>
          <p:cNvPr id="4" name="Text 1"/>
          <p:cNvSpPr/>
          <p:nvPr/>
        </p:nvSpPr>
        <p:spPr>
          <a:xfrm>
            <a:off x="842724" y="2528292"/>
            <a:ext cx="7458551" cy="1926431"/>
          </a:xfrm>
          <a:prstGeom prst="rect">
            <a:avLst/>
          </a:prstGeom>
          <a:noFill/>
          <a:ln/>
        </p:spPr>
        <p:txBody>
          <a:bodyPr wrap="square" lIns="0" tIns="0" rIns="0" bIns="0" rtlCol="0" anchor="t"/>
          <a:lstStyle/>
          <a:p>
            <a:pPr marL="0" indent="0" algn="l">
              <a:lnSpc>
                <a:spcPts val="3000"/>
              </a:lnSpc>
              <a:buNone/>
            </a:pPr>
            <a:r>
              <a:rPr lang="en-US" sz="1850" dirty="0">
                <a:solidFill>
                  <a:srgbClr val="E2E6E9"/>
                </a:solidFill>
                <a:latin typeface="Merriweather" pitchFamily="34" charset="0"/>
                <a:ea typeface="Merriweather" pitchFamily="34" charset="-122"/>
                <a:cs typeface="Merriweather" pitchFamily="34" charset="-120"/>
              </a:rPr>
              <a:t>Developed an interactive dashboard analyzing retail sales and customer behavior with bar charts, pie charts, and KPIs. DAX measures and Power Query transformations enable dynamic exploration of revenue trends, customer preferences, and operational performance.</a:t>
            </a:r>
            <a:endParaRPr lang="en-US" sz="1850" dirty="0"/>
          </a:p>
        </p:txBody>
      </p:sp>
      <p:sp>
        <p:nvSpPr>
          <p:cNvPr id="5" name="Shape 2"/>
          <p:cNvSpPr/>
          <p:nvPr/>
        </p:nvSpPr>
        <p:spPr>
          <a:xfrm>
            <a:off x="842724" y="4853523"/>
            <a:ext cx="120372" cy="120372"/>
          </a:xfrm>
          <a:prstGeom prst="roundRect">
            <a:avLst>
              <a:gd name="adj" fmla="val 379823"/>
            </a:avLst>
          </a:prstGeom>
          <a:solidFill>
            <a:srgbClr val="609DFF"/>
          </a:solidFill>
          <a:ln/>
        </p:spPr>
      </p:sp>
      <p:sp>
        <p:nvSpPr>
          <p:cNvPr id="6" name="Text 3"/>
          <p:cNvSpPr/>
          <p:nvPr/>
        </p:nvSpPr>
        <p:spPr>
          <a:xfrm>
            <a:off x="1203841" y="4725591"/>
            <a:ext cx="7097435" cy="752475"/>
          </a:xfrm>
          <a:prstGeom prst="rect">
            <a:avLst/>
          </a:prstGeom>
          <a:noFill/>
          <a:ln/>
        </p:spPr>
        <p:txBody>
          <a:bodyPr wrap="squar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Total sales and top-selling products by color and location</a:t>
            </a:r>
            <a:endParaRPr lang="en-US" sz="2350" dirty="0"/>
          </a:p>
        </p:txBody>
      </p:sp>
      <p:sp>
        <p:nvSpPr>
          <p:cNvPr id="7" name="Shape 4"/>
          <p:cNvSpPr/>
          <p:nvPr/>
        </p:nvSpPr>
        <p:spPr>
          <a:xfrm>
            <a:off x="842724" y="6087606"/>
            <a:ext cx="120372" cy="120372"/>
          </a:xfrm>
          <a:prstGeom prst="roundRect">
            <a:avLst>
              <a:gd name="adj" fmla="val 379823"/>
            </a:avLst>
          </a:prstGeom>
          <a:solidFill>
            <a:srgbClr val="609DFF"/>
          </a:solidFill>
          <a:ln/>
        </p:spPr>
      </p:sp>
      <p:sp>
        <p:nvSpPr>
          <p:cNvPr id="8" name="Text 5"/>
          <p:cNvSpPr/>
          <p:nvPr/>
        </p:nvSpPr>
        <p:spPr>
          <a:xfrm>
            <a:off x="1203841" y="5959673"/>
            <a:ext cx="6646902" cy="376238"/>
          </a:xfrm>
          <a:prstGeom prst="rect">
            <a:avLst/>
          </a:prstGeom>
          <a:noFill/>
          <a:ln/>
        </p:spPr>
        <p:txBody>
          <a:bodyPr wrap="non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Sales breakdown by season, size, and category</a:t>
            </a:r>
            <a:endParaRPr lang="en-US" sz="2350" dirty="0"/>
          </a:p>
        </p:txBody>
      </p:sp>
      <p:sp>
        <p:nvSpPr>
          <p:cNvPr id="9" name="Shape 6"/>
          <p:cNvSpPr/>
          <p:nvPr/>
        </p:nvSpPr>
        <p:spPr>
          <a:xfrm>
            <a:off x="842724" y="6945451"/>
            <a:ext cx="120372" cy="120372"/>
          </a:xfrm>
          <a:prstGeom prst="roundRect">
            <a:avLst>
              <a:gd name="adj" fmla="val 379823"/>
            </a:avLst>
          </a:prstGeom>
          <a:solidFill>
            <a:srgbClr val="609DFF"/>
          </a:solidFill>
          <a:ln/>
        </p:spPr>
      </p:sp>
      <p:sp>
        <p:nvSpPr>
          <p:cNvPr id="10" name="Text 7"/>
          <p:cNvSpPr/>
          <p:nvPr/>
        </p:nvSpPr>
        <p:spPr>
          <a:xfrm>
            <a:off x="1203841" y="6817519"/>
            <a:ext cx="7097435" cy="752475"/>
          </a:xfrm>
          <a:prstGeom prst="rect">
            <a:avLst/>
          </a:prstGeom>
          <a:noFill/>
          <a:ln/>
        </p:spPr>
        <p:txBody>
          <a:bodyPr wrap="square" lIns="0" tIns="0" rIns="0" bIns="0" rtlCol="0" anchor="t"/>
          <a:lstStyle/>
          <a:p>
            <a:pPr marL="0" indent="0" algn="l">
              <a:lnSpc>
                <a:spcPts val="2950"/>
              </a:lnSpc>
              <a:buNone/>
            </a:pPr>
            <a:r>
              <a:rPr lang="en-US" sz="2350" dirty="0">
                <a:solidFill>
                  <a:srgbClr val="E2E6E9"/>
                </a:solidFill>
                <a:latin typeface="Merriweather" pitchFamily="34" charset="0"/>
                <a:ea typeface="Merriweather" pitchFamily="34" charset="-122"/>
                <a:cs typeface="Merriweather" pitchFamily="34" charset="-120"/>
              </a:rPr>
              <a:t>Customer segmentation by age, gender, and subscription status</a:t>
            </a:r>
            <a:endParaRPr lang="en-US" sz="2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TotalTime>
  <Words>632</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ASUS</dc:creator>
  <cp:lastModifiedBy>Rahul Verma</cp:lastModifiedBy>
  <cp:revision>2</cp:revision>
  <dcterms:created xsi:type="dcterms:W3CDTF">2025-11-22T16:01:59Z</dcterms:created>
  <dcterms:modified xsi:type="dcterms:W3CDTF">2025-11-22T16:08:21Z</dcterms:modified>
</cp:coreProperties>
</file>